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8" r:id="rId3"/>
    <p:sldId id="259" r:id="rId4"/>
    <p:sldId id="260" r:id="rId5"/>
    <p:sldId id="261" r:id="rId6"/>
    <p:sldId id="262" r:id="rId7"/>
    <p:sldId id="264" r:id="rId8"/>
    <p:sldId id="265" r:id="rId9"/>
    <p:sldId id="266" r:id="rId10"/>
    <p:sldId id="268" r:id="rId11"/>
    <p:sldId id="267"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B"/>
    <a:srgbClr val="AB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788" autoAdjust="0"/>
  </p:normalViewPr>
  <p:slideViewPr>
    <p:cSldViewPr snapToGrid="0">
      <p:cViewPr varScale="1">
        <p:scale>
          <a:sx n="87" d="100"/>
          <a:sy n="87" d="100"/>
        </p:scale>
        <p:origin x="15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E00A0-BA25-4AFD-9B59-0E6E6B50B2F8}" type="datetimeFigureOut">
              <a:rPr lang="en-US" smtClean="0"/>
              <a:t>6/20/2021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DE460-D204-4ADB-A16B-5932AFB7197A}" type="slidenum">
              <a:rPr lang="en-US" smtClean="0"/>
              <a:t>‹#›</a:t>
            </a:fld>
            <a:endParaRPr lang="en-US"/>
          </a:p>
        </p:txBody>
      </p:sp>
    </p:spTree>
    <p:extLst>
      <p:ext uri="{BB962C8B-B14F-4D97-AF65-F5344CB8AC3E}">
        <p14:creationId xmlns:p14="http://schemas.microsoft.com/office/powerpoint/2010/main" val="98044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SARAH</a:t>
            </a:r>
            <a:r>
              <a:rPr lang="en-US" dirty="0"/>
              <a:t>: Hello. We are Sarah Hosea and Kayli Hill  AKA team 3. We will be analyzing </a:t>
            </a:r>
            <a:r>
              <a:rPr lang="en-US" dirty="0" err="1"/>
              <a:t>oVertone</a:t>
            </a:r>
            <a:r>
              <a:rPr lang="en-US" dirty="0"/>
              <a:t> Haircare and using what we have learned in this class to make suggestions for how they can improve their business decisions.</a:t>
            </a:r>
          </a:p>
        </p:txBody>
      </p:sp>
      <p:sp>
        <p:nvSpPr>
          <p:cNvPr id="4" name="Slide Number Placeholder 3"/>
          <p:cNvSpPr>
            <a:spLocks noGrp="1"/>
          </p:cNvSpPr>
          <p:nvPr>
            <p:ph type="sldNum" sz="quarter" idx="5"/>
          </p:nvPr>
        </p:nvSpPr>
        <p:spPr/>
        <p:txBody>
          <a:bodyPr/>
          <a:lstStyle/>
          <a:p>
            <a:fld id="{7EEDE460-D204-4ADB-A16B-5932AFB7197A}" type="slidenum">
              <a:rPr lang="en-US" smtClean="0"/>
              <a:t>1</a:t>
            </a:fld>
            <a:endParaRPr lang="en-US"/>
          </a:p>
        </p:txBody>
      </p:sp>
    </p:spTree>
    <p:extLst>
      <p:ext uri="{BB962C8B-B14F-4D97-AF65-F5344CB8AC3E}">
        <p14:creationId xmlns:p14="http://schemas.microsoft.com/office/powerpoint/2010/main" val="369215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KAYLI</a:t>
            </a:r>
            <a:r>
              <a:rPr lang="en-US" dirty="0"/>
              <a:t>: Another relevant occurrence for </a:t>
            </a:r>
            <a:r>
              <a:rPr lang="en-US" dirty="0" err="1"/>
              <a:t>oVertone</a:t>
            </a:r>
            <a:r>
              <a:rPr lang="en-US" dirty="0"/>
              <a:t> in 2020 was the elasticity of demand of their customers.  Before we discuss that we need to address economic shock and demand shock. An economic shock is an unpredictable or unexpected event that impacts the broader economy and demand shock affects aggregate demand therefore it can also affect prices. Due to the pandemic, people were at home and could not go into salons to get their hair colored. Many people turned to at-home products to meet their haircare needs. For oVertone that meant that demand was elastic and consumers were demanding significantly more of their products and would have been willing to pay more had the firm charged more. Since we know that elasticity is an economic measure of how sensitive an economic factor is to another we can see this effect reflected in the graph through changes in demand due to changes in income, although people were not actually richer, they felt richer since they had money that would normally go to other things like vacations. The income effect came into play as a response to the pandemic and influences the increase of demand. In response to the new customers flocking to </a:t>
            </a:r>
            <a:r>
              <a:rPr lang="en-US" dirty="0" err="1"/>
              <a:t>oVertone</a:t>
            </a:r>
            <a:r>
              <a:rPr lang="en-US" dirty="0"/>
              <a:t>, we believe they should pursue a strategy of advertising directed at maintenance of hair color. That way when consumers return to salons, they will still purchase </a:t>
            </a:r>
            <a:r>
              <a:rPr lang="en-US" dirty="0" err="1"/>
              <a:t>oVertone</a:t>
            </a:r>
            <a:r>
              <a:rPr lang="en-US" dirty="0"/>
              <a:t> product to maintain the color done in the salon. This could prevent </a:t>
            </a:r>
            <a:r>
              <a:rPr lang="en-US" dirty="0" err="1"/>
              <a:t>oVertone</a:t>
            </a:r>
            <a:r>
              <a:rPr lang="en-US" dirty="0"/>
              <a:t> from losing all of the consumers who found them during the pandemic. </a:t>
            </a:r>
          </a:p>
        </p:txBody>
      </p:sp>
      <p:sp>
        <p:nvSpPr>
          <p:cNvPr id="4" name="Slide Number Placeholder 3"/>
          <p:cNvSpPr>
            <a:spLocks noGrp="1"/>
          </p:cNvSpPr>
          <p:nvPr>
            <p:ph type="sldNum" sz="quarter" idx="5"/>
          </p:nvPr>
        </p:nvSpPr>
        <p:spPr/>
        <p:txBody>
          <a:bodyPr/>
          <a:lstStyle/>
          <a:p>
            <a:fld id="{7EEDE460-D204-4ADB-A16B-5932AFB7197A}" type="slidenum">
              <a:rPr lang="en-US" smtClean="0"/>
              <a:t>10</a:t>
            </a:fld>
            <a:endParaRPr lang="en-US"/>
          </a:p>
        </p:txBody>
      </p:sp>
    </p:spTree>
    <p:extLst>
      <p:ext uri="{BB962C8B-B14F-4D97-AF65-F5344CB8AC3E}">
        <p14:creationId xmlns:p14="http://schemas.microsoft.com/office/powerpoint/2010/main" val="3007113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SARAH</a:t>
            </a:r>
            <a:r>
              <a:rPr lang="en-US" dirty="0"/>
              <a:t>: During this presentation, i</a:t>
            </a:r>
            <a:r>
              <a:rPr lang="en-US" sz="1800" dirty="0">
                <a:effectLst/>
                <a:latin typeface="Calibri" panose="020F0502020204030204" pitchFamily="34" charset="0"/>
                <a:ea typeface="Calibri" panose="020F0502020204030204" pitchFamily="34" charset="0"/>
                <a:cs typeface="Times New Roman" panose="02020603050405020304" pitchFamily="18" charset="0"/>
              </a:rPr>
              <a:t>t was initially important for us to identify the market structure in which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oVertone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participates. That allowed us to pinpoint how and why it operates as it does. Once we were able to determine the particular characteristics of the firm, we could then more accurately make suggestions for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oVertone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would support its growth and improvement. We believe that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oVertone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should maintain its identified market structure in an oligopoly, control its pricing without much influence from its competitors, add additional complementary products and sell them as both stand-alone, as well as in bundles with top sellers, reduce the price of the products with excess supply to realize revenue, expand their use of third-party differentiation, and work to retain customers who found them during the pandemic. Focusing on these suggested changes, we believe that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oVertone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could benefit financially and potentially increase their market share and customer base. </a:t>
            </a:r>
            <a:endParaRPr lang="en-US" dirty="0"/>
          </a:p>
        </p:txBody>
      </p:sp>
      <p:sp>
        <p:nvSpPr>
          <p:cNvPr id="4" name="Slide Number Placeholder 3"/>
          <p:cNvSpPr>
            <a:spLocks noGrp="1"/>
          </p:cNvSpPr>
          <p:nvPr>
            <p:ph type="sldNum" sz="quarter" idx="5"/>
          </p:nvPr>
        </p:nvSpPr>
        <p:spPr/>
        <p:txBody>
          <a:bodyPr/>
          <a:lstStyle/>
          <a:p>
            <a:fld id="{7EEDE460-D204-4ADB-A16B-5932AFB7197A}" type="slidenum">
              <a:rPr lang="en-US" smtClean="0"/>
              <a:t>11</a:t>
            </a:fld>
            <a:endParaRPr lang="en-US"/>
          </a:p>
        </p:txBody>
      </p:sp>
    </p:spTree>
    <p:extLst>
      <p:ext uri="{BB962C8B-B14F-4D97-AF65-F5344CB8AC3E}">
        <p14:creationId xmlns:p14="http://schemas.microsoft.com/office/powerpoint/2010/main" val="3565912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KAYLI</a:t>
            </a:r>
            <a:r>
              <a:rPr lang="en-US" dirty="0"/>
              <a:t>: Before we address our questions and make suggestions for </a:t>
            </a:r>
            <a:r>
              <a:rPr lang="en-US" dirty="0" err="1"/>
              <a:t>oVertone</a:t>
            </a:r>
            <a:r>
              <a:rPr lang="en-US" dirty="0"/>
              <a:t> Haircare, we first want to introduce ourselves. Hello, my name is Kayli Hill and I am a member of Team 3. Presenting with me is my partner, Sarah Hosea. Together we will be presenting our analysis and suggestions for </a:t>
            </a:r>
            <a:r>
              <a:rPr lang="en-US" dirty="0" err="1"/>
              <a:t>oVertone</a:t>
            </a:r>
            <a:r>
              <a:rPr lang="en-US" dirty="0"/>
              <a:t> Haircare. </a:t>
            </a:r>
          </a:p>
        </p:txBody>
      </p:sp>
      <p:sp>
        <p:nvSpPr>
          <p:cNvPr id="4" name="Slide Number Placeholder 3"/>
          <p:cNvSpPr>
            <a:spLocks noGrp="1"/>
          </p:cNvSpPr>
          <p:nvPr>
            <p:ph type="sldNum" sz="quarter" idx="5"/>
          </p:nvPr>
        </p:nvSpPr>
        <p:spPr/>
        <p:txBody>
          <a:bodyPr/>
          <a:lstStyle/>
          <a:p>
            <a:fld id="{7EEDE460-D204-4ADB-A16B-5932AFB7197A}" type="slidenum">
              <a:rPr lang="en-US" smtClean="0"/>
              <a:t>2</a:t>
            </a:fld>
            <a:endParaRPr lang="en-US"/>
          </a:p>
        </p:txBody>
      </p:sp>
    </p:spTree>
    <p:extLst>
      <p:ext uri="{BB962C8B-B14F-4D97-AF65-F5344CB8AC3E}">
        <p14:creationId xmlns:p14="http://schemas.microsoft.com/office/powerpoint/2010/main" val="117014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SARAH</a:t>
            </a:r>
            <a:r>
              <a:rPr lang="en-US" dirty="0"/>
              <a:t>: We chose to focus our group project on oVertone Haircare, a company launched in 2014 by Maegan Scarlett and Liora Dudar. They exploited a gap in the market by creating a product that helps deposit and maintain fantasy hair color that is extremely pigmented while at the same time healthy and non-damaging for the hair. Nothing like this product existed previously in the market and oVertone revolutionized the hair color industry. This semi-permanent coloring conditioner is an alternative to traditional hair dyes and the associated toxic ingredients and damage that many people who color their hair are accustomed to.</a:t>
            </a:r>
          </a:p>
        </p:txBody>
      </p:sp>
      <p:sp>
        <p:nvSpPr>
          <p:cNvPr id="4" name="Slide Number Placeholder 3"/>
          <p:cNvSpPr>
            <a:spLocks noGrp="1"/>
          </p:cNvSpPr>
          <p:nvPr>
            <p:ph type="sldNum" sz="quarter" idx="5"/>
          </p:nvPr>
        </p:nvSpPr>
        <p:spPr/>
        <p:txBody>
          <a:bodyPr/>
          <a:lstStyle/>
          <a:p>
            <a:fld id="{7EEDE460-D204-4ADB-A16B-5932AFB7197A}" type="slidenum">
              <a:rPr lang="en-US" smtClean="0"/>
              <a:t>3</a:t>
            </a:fld>
            <a:endParaRPr lang="en-US"/>
          </a:p>
        </p:txBody>
      </p:sp>
    </p:spTree>
    <p:extLst>
      <p:ext uri="{BB962C8B-B14F-4D97-AF65-F5344CB8AC3E}">
        <p14:creationId xmlns:p14="http://schemas.microsoft.com/office/powerpoint/2010/main" val="22079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KAYLI</a:t>
            </a:r>
            <a:r>
              <a:rPr lang="en-US" dirty="0"/>
              <a:t>: To identify oVertone’s market structure, our first step was to look at the key characteristics of each of the various market structures and substructures. We then identified which characteristics most aligned with oVertone Haircare’s business infrastructure and practices. The company is in a market with few other firms; each carrying a large market share. Although other companies have begun to produce products similar to oVertone’s, no one produces an identical product. The firm is also in a market with high barriers to entry. The most prevalent being brand loyalty. This means that it is difficult for new entrants to build a presence in the market and attract customers away from oVertone. Lastly, the prices that the few firms charge are set simultaneously and are higher than typical prices found in perfectly competitive markets. Based on this analysis, we have determined that </a:t>
            </a:r>
            <a:r>
              <a:rPr lang="en-US" dirty="0" err="1"/>
              <a:t>oVertone</a:t>
            </a:r>
            <a:r>
              <a:rPr lang="en-US" dirty="0"/>
              <a:t> is an oligopoly with differentiated goods. </a:t>
            </a:r>
            <a:endParaRPr lang="en-US" b="1" dirty="0"/>
          </a:p>
        </p:txBody>
      </p:sp>
      <p:sp>
        <p:nvSpPr>
          <p:cNvPr id="4" name="Slide Number Placeholder 3"/>
          <p:cNvSpPr>
            <a:spLocks noGrp="1"/>
          </p:cNvSpPr>
          <p:nvPr>
            <p:ph type="sldNum" sz="quarter" idx="5"/>
          </p:nvPr>
        </p:nvSpPr>
        <p:spPr/>
        <p:txBody>
          <a:bodyPr/>
          <a:lstStyle/>
          <a:p>
            <a:fld id="{7EEDE460-D204-4ADB-A16B-5932AFB7197A}" type="slidenum">
              <a:rPr lang="en-US" smtClean="0"/>
              <a:t>4</a:t>
            </a:fld>
            <a:endParaRPr lang="en-US"/>
          </a:p>
        </p:txBody>
      </p:sp>
    </p:spTree>
    <p:extLst>
      <p:ext uri="{BB962C8B-B14F-4D97-AF65-F5344CB8AC3E}">
        <p14:creationId xmlns:p14="http://schemas.microsoft.com/office/powerpoint/2010/main" val="16611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SARAH</a:t>
            </a:r>
            <a:r>
              <a:rPr lang="en-US" dirty="0"/>
              <a:t>: Analyzing the range of oVertone’s most popular products and identifying where they are found in the industry, we were quickly able to recognize who their competitors are: </a:t>
            </a:r>
            <a:r>
              <a:rPr lang="en-US" dirty="0" err="1"/>
              <a:t>dpHUE</a:t>
            </a:r>
            <a:r>
              <a:rPr lang="en-US" dirty="0"/>
              <a:t>, Lime Crime, </a:t>
            </a:r>
            <a:r>
              <a:rPr lang="en-US" dirty="0" err="1"/>
              <a:t>Keracolor</a:t>
            </a:r>
            <a:r>
              <a:rPr lang="en-US" dirty="0"/>
              <a:t>, and Good Dye Young. Our research revealed that oVertone’s price points are in fact higher than those of most of their competitors. In a perfectly competitive market, the market itself would determine the prices; however, because </a:t>
            </a:r>
            <a:r>
              <a:rPr lang="en-US" dirty="0" err="1"/>
              <a:t>oVertone</a:t>
            </a:r>
            <a:r>
              <a:rPr lang="en-US" dirty="0"/>
              <a:t> is an oligopoly, it is able to determine its own prices for its products and not depend on the market. Because of how an oligopoly functions, when </a:t>
            </a:r>
            <a:r>
              <a:rPr lang="en-US" dirty="0" err="1"/>
              <a:t>oVertone</a:t>
            </a:r>
            <a:r>
              <a:rPr lang="en-US" dirty="0"/>
              <a:t> changes its pricing competitors may react. Traditionally, if </a:t>
            </a:r>
            <a:r>
              <a:rPr lang="en-US" dirty="0" err="1"/>
              <a:t>oVertone</a:t>
            </a:r>
            <a:r>
              <a:rPr lang="en-US" dirty="0"/>
              <a:t> increased prices, their competitors will probably not follow; conversely, if </a:t>
            </a:r>
            <a:r>
              <a:rPr lang="en-US" dirty="0" err="1"/>
              <a:t>oVertone’s</a:t>
            </a:r>
            <a:r>
              <a:rPr lang="en-US" dirty="0"/>
              <a:t> decreases their prices, their competitors are more likely to follow suit and attempt to gain some traction in market share. </a:t>
            </a:r>
          </a:p>
          <a:p>
            <a:endParaRPr lang="en-US" dirty="0"/>
          </a:p>
          <a:p>
            <a:r>
              <a:rPr lang="en-US" dirty="0"/>
              <a:t>The graph depicts supply curves, S1, S2, and S3 and demand curve, D1. Each intersection of the S curves at the D curve establishes an equilibrium price and equilibrium quantity and shows what happens when prices increase or decrease. </a:t>
            </a:r>
          </a:p>
        </p:txBody>
      </p:sp>
      <p:sp>
        <p:nvSpPr>
          <p:cNvPr id="4" name="Slide Number Placeholder 3"/>
          <p:cNvSpPr>
            <a:spLocks noGrp="1"/>
          </p:cNvSpPr>
          <p:nvPr>
            <p:ph type="sldNum" sz="quarter" idx="5"/>
          </p:nvPr>
        </p:nvSpPr>
        <p:spPr/>
        <p:txBody>
          <a:bodyPr/>
          <a:lstStyle/>
          <a:p>
            <a:fld id="{7EEDE460-D204-4ADB-A16B-5932AFB7197A}" type="slidenum">
              <a:rPr lang="en-US" smtClean="0"/>
              <a:t>5</a:t>
            </a:fld>
            <a:endParaRPr lang="en-US"/>
          </a:p>
        </p:txBody>
      </p:sp>
    </p:spTree>
    <p:extLst>
      <p:ext uri="{BB962C8B-B14F-4D97-AF65-F5344CB8AC3E}">
        <p14:creationId xmlns:p14="http://schemas.microsoft.com/office/powerpoint/2010/main" val="934266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KAYLI</a:t>
            </a:r>
            <a:r>
              <a:rPr lang="en-US" dirty="0"/>
              <a:t>: Because </a:t>
            </a:r>
            <a:r>
              <a:rPr lang="en-US" dirty="0" err="1"/>
              <a:t>oVertone</a:t>
            </a:r>
            <a:r>
              <a:rPr lang="en-US" dirty="0"/>
              <a:t> has a unique product and loyal consumers, its marginal rate of substitution is high. Consumers are willing to give up multiple units of Good A to gain an additional unit of </a:t>
            </a:r>
            <a:r>
              <a:rPr lang="en-US" dirty="0" err="1"/>
              <a:t>oVertone</a:t>
            </a:r>
            <a:r>
              <a:rPr lang="en-US" dirty="0"/>
              <a:t> (Good O.) This is demonstrated by the steepness of the indifference curves. We know that consumer preferences may be highly influenced by any changes in the variables; particularly price. Although there are competitors in the market with substitutes, they are not perfect substitutes. It is imperative that </a:t>
            </a:r>
            <a:r>
              <a:rPr lang="en-US" dirty="0" err="1"/>
              <a:t>oVertone</a:t>
            </a:r>
            <a:r>
              <a:rPr lang="en-US" dirty="0"/>
              <a:t> chooses their price points intuitively to maintain their consumers’ brand loyalty. As we know, substitutes are highly competitive and are easily replaced; however, we believe that </a:t>
            </a:r>
            <a:r>
              <a:rPr lang="en-US" dirty="0" err="1"/>
              <a:t>oVertone</a:t>
            </a:r>
            <a:r>
              <a:rPr lang="en-US" dirty="0"/>
              <a:t> can maintain its higher-than-average price points if they use customer segmentation to market to various groups effectively and continue to harness their market power. </a:t>
            </a:r>
          </a:p>
          <a:p>
            <a:r>
              <a:rPr lang="en-US" dirty="0"/>
              <a:t>   </a:t>
            </a:r>
          </a:p>
        </p:txBody>
      </p:sp>
      <p:sp>
        <p:nvSpPr>
          <p:cNvPr id="4" name="Slide Number Placeholder 3"/>
          <p:cNvSpPr>
            <a:spLocks noGrp="1"/>
          </p:cNvSpPr>
          <p:nvPr>
            <p:ph type="sldNum" sz="quarter" idx="5"/>
          </p:nvPr>
        </p:nvSpPr>
        <p:spPr/>
        <p:txBody>
          <a:bodyPr/>
          <a:lstStyle/>
          <a:p>
            <a:fld id="{7EEDE460-D204-4ADB-A16B-5932AFB7197A}" type="slidenum">
              <a:rPr lang="en-US" smtClean="0"/>
              <a:t>6</a:t>
            </a:fld>
            <a:endParaRPr lang="en-US"/>
          </a:p>
        </p:txBody>
      </p:sp>
    </p:spTree>
    <p:extLst>
      <p:ext uri="{BB962C8B-B14F-4D97-AF65-F5344CB8AC3E}">
        <p14:creationId xmlns:p14="http://schemas.microsoft.com/office/powerpoint/2010/main" val="47285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SARAH</a:t>
            </a:r>
            <a:r>
              <a:rPr lang="en-US" dirty="0"/>
              <a:t>: </a:t>
            </a:r>
            <a:r>
              <a:rPr lang="en-US" dirty="0" err="1"/>
              <a:t>oVertone</a:t>
            </a:r>
            <a:r>
              <a:rPr lang="en-US" dirty="0"/>
              <a:t> has recently begun to dip its toe into the complementary goods pool. They currently sell only one complementary good, a super absorbent hair towel, in addition to their primary conditioners. The hair towels are sold both as stand-alone products as well as bundled with popular best-selling products. We think that </a:t>
            </a:r>
            <a:r>
              <a:rPr lang="en-US" dirty="0" err="1"/>
              <a:t>oVertone</a:t>
            </a:r>
            <a:r>
              <a:rPr lang="en-US" dirty="0"/>
              <a:t> has an unrealized opportunity here. We believe that the firm needs to add additional complementary goods like gloves or shower caps to their offerings. Increasing their complementary goods may prevent brand loyalists from leaving oVertone’s site to purchase products they need or want from other purveyors. Additional bundles offered at lower prices than the stand-alone products may stimulate demand and raise </a:t>
            </a:r>
            <a:r>
              <a:rPr lang="en-US" dirty="0" err="1"/>
              <a:t>oVertone</a:t>
            </a:r>
            <a:r>
              <a:rPr lang="en-US" dirty="0"/>
              <a:t> revenues as well. </a:t>
            </a:r>
          </a:p>
          <a:p>
            <a:r>
              <a:rPr lang="en-US" dirty="0"/>
              <a:t> </a:t>
            </a:r>
          </a:p>
        </p:txBody>
      </p:sp>
      <p:sp>
        <p:nvSpPr>
          <p:cNvPr id="4" name="Slide Number Placeholder 3"/>
          <p:cNvSpPr>
            <a:spLocks noGrp="1"/>
          </p:cNvSpPr>
          <p:nvPr>
            <p:ph type="sldNum" sz="quarter" idx="5"/>
          </p:nvPr>
        </p:nvSpPr>
        <p:spPr/>
        <p:txBody>
          <a:bodyPr/>
          <a:lstStyle/>
          <a:p>
            <a:fld id="{7EEDE460-D204-4ADB-A16B-5932AFB7197A}" type="slidenum">
              <a:rPr lang="en-US" smtClean="0"/>
              <a:t>7</a:t>
            </a:fld>
            <a:endParaRPr lang="en-US"/>
          </a:p>
        </p:txBody>
      </p:sp>
    </p:spTree>
    <p:extLst>
      <p:ext uri="{BB962C8B-B14F-4D97-AF65-F5344CB8AC3E}">
        <p14:creationId xmlns:p14="http://schemas.microsoft.com/office/powerpoint/2010/main" val="716436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KAYLI</a:t>
            </a:r>
            <a:r>
              <a:rPr lang="en-US" dirty="0"/>
              <a:t>: Because of a manufacturing error, </a:t>
            </a:r>
            <a:r>
              <a:rPr lang="en-US" dirty="0" err="1"/>
              <a:t>oVertone</a:t>
            </a:r>
            <a:r>
              <a:rPr lang="en-US" dirty="0"/>
              <a:t> ended up with thousands of extra units of a particular color. Instead of choosing to scrap the products manufactured in error; the firm opted to purchase them for lower than the typical cost. This supply is in excess of demand for this product. When supply exceeds demand, there is a supply surplus; therefore, the price is above the equilibrium price. </a:t>
            </a:r>
            <a:r>
              <a:rPr lang="en-US" dirty="0" err="1"/>
              <a:t>oVertone</a:t>
            </a:r>
            <a:r>
              <a:rPr lang="en-US" dirty="0"/>
              <a:t> has too many units of this particular color and will probably not be able to offload the bottles of conditioner before they go bad. We believe that in order for </a:t>
            </a:r>
            <a:r>
              <a:rPr lang="en-US" dirty="0" err="1"/>
              <a:t>oVertone</a:t>
            </a:r>
            <a:r>
              <a:rPr lang="en-US" dirty="0"/>
              <a:t> to reap the most benefit they can from this mistake, they need to reduce the price of this particular product. Reducing the price will increase demand for the good until the supply once again meets said demand and equilibrium price is achieved. </a:t>
            </a:r>
          </a:p>
          <a:p>
            <a:endParaRPr lang="en-US" dirty="0"/>
          </a:p>
        </p:txBody>
      </p:sp>
      <p:sp>
        <p:nvSpPr>
          <p:cNvPr id="4" name="Slide Number Placeholder 3"/>
          <p:cNvSpPr>
            <a:spLocks noGrp="1"/>
          </p:cNvSpPr>
          <p:nvPr>
            <p:ph type="sldNum" sz="quarter" idx="5"/>
          </p:nvPr>
        </p:nvSpPr>
        <p:spPr/>
        <p:txBody>
          <a:bodyPr/>
          <a:lstStyle/>
          <a:p>
            <a:fld id="{7EEDE460-D204-4ADB-A16B-5932AFB7197A}" type="slidenum">
              <a:rPr lang="en-US" smtClean="0"/>
              <a:t>8</a:t>
            </a:fld>
            <a:endParaRPr lang="en-US"/>
          </a:p>
        </p:txBody>
      </p:sp>
    </p:spTree>
    <p:extLst>
      <p:ext uri="{BB962C8B-B14F-4D97-AF65-F5344CB8AC3E}">
        <p14:creationId xmlns:p14="http://schemas.microsoft.com/office/powerpoint/2010/main" val="267863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SARAH</a:t>
            </a:r>
            <a:r>
              <a:rPr lang="en-US" dirty="0"/>
              <a:t>:  </a:t>
            </a:r>
            <a:r>
              <a:rPr lang="en-US" dirty="0" err="1"/>
              <a:t>oVertone</a:t>
            </a:r>
            <a:r>
              <a:rPr lang="en-US" dirty="0"/>
              <a:t> Haircare currently uses third-degree price discrimination by charging different prices to a couple consumer groups. They have different pricing structures for professionals (e.g., cosmetologists and hair stylists) and consumers (e.g., the general public.) Professionals are charged a lower price than consumers and typically buy in bulk. The theory behind charging lower prices to professionals is that they will use the products in their salons, or recommend the product for upkeep after salon services. Based on the stylist recommendations, consumers may purchase </a:t>
            </a:r>
            <a:r>
              <a:rPr lang="en-US" dirty="0" err="1"/>
              <a:t>oVertone</a:t>
            </a:r>
            <a:r>
              <a:rPr lang="en-US" dirty="0"/>
              <a:t> products on their own and increase the customer base. Consumers, who are the bulk of </a:t>
            </a:r>
            <a:r>
              <a:rPr lang="en-US" dirty="0" err="1"/>
              <a:t>oVertone</a:t>
            </a:r>
            <a:r>
              <a:rPr lang="en-US" dirty="0"/>
              <a:t> customers are crucial to the business. We believe that there is room in the pricing structure to realize additional revenue by increasing the use of third-degree price discrimination. We suggest that </a:t>
            </a:r>
            <a:r>
              <a:rPr lang="en-US" dirty="0" err="1"/>
              <a:t>oVertone</a:t>
            </a:r>
            <a:r>
              <a:rPr lang="en-US" dirty="0"/>
              <a:t> add two additional customer segments with their own pricing  for both students and seniors. Both of those groups are typically price conscious, but could make up a large portion of new customers for the brand. </a:t>
            </a:r>
          </a:p>
          <a:p>
            <a:endParaRPr lang="en-US" dirty="0"/>
          </a:p>
        </p:txBody>
      </p:sp>
      <p:sp>
        <p:nvSpPr>
          <p:cNvPr id="4" name="Slide Number Placeholder 3"/>
          <p:cNvSpPr>
            <a:spLocks noGrp="1"/>
          </p:cNvSpPr>
          <p:nvPr>
            <p:ph type="sldNum" sz="quarter" idx="5"/>
          </p:nvPr>
        </p:nvSpPr>
        <p:spPr/>
        <p:txBody>
          <a:bodyPr/>
          <a:lstStyle/>
          <a:p>
            <a:fld id="{7EEDE460-D204-4ADB-A16B-5932AFB7197A}" type="slidenum">
              <a:rPr lang="en-US" smtClean="0"/>
              <a:t>9</a:t>
            </a:fld>
            <a:endParaRPr lang="en-US"/>
          </a:p>
        </p:txBody>
      </p:sp>
    </p:spTree>
    <p:extLst>
      <p:ext uri="{BB962C8B-B14F-4D97-AF65-F5344CB8AC3E}">
        <p14:creationId xmlns:p14="http://schemas.microsoft.com/office/powerpoint/2010/main" val="3416854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D430-EC31-4808-A392-FC465CDDD4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B3B28B-7989-4E4B-832E-52985C9D6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476FBC-7E85-4128-BD66-217B56AB6140}"/>
              </a:ext>
            </a:extLst>
          </p:cNvPr>
          <p:cNvSpPr>
            <a:spLocks noGrp="1"/>
          </p:cNvSpPr>
          <p:nvPr>
            <p:ph type="dt" sz="half" idx="10"/>
          </p:nvPr>
        </p:nvSpPr>
        <p:spPr/>
        <p:txBody>
          <a:bodyPr/>
          <a:lstStyle/>
          <a:p>
            <a:fld id="{3E8A68EB-CDEB-42F2-B3E3-F0E5DB105D67}" type="datetimeFigureOut">
              <a:rPr lang="en-US" smtClean="0"/>
              <a:t>6/20/2021</a:t>
            </a:fld>
            <a:endParaRPr lang="en-US"/>
          </a:p>
        </p:txBody>
      </p:sp>
      <p:sp>
        <p:nvSpPr>
          <p:cNvPr id="5" name="Footer Placeholder 4">
            <a:extLst>
              <a:ext uri="{FF2B5EF4-FFF2-40B4-BE49-F238E27FC236}">
                <a16:creationId xmlns:a16="http://schemas.microsoft.com/office/drawing/2014/main" id="{9F15681D-151A-4C07-AC30-0C42144D8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C01D8-0E36-4141-99BA-39F2C9D258AE}"/>
              </a:ext>
            </a:extLst>
          </p:cNvPr>
          <p:cNvSpPr>
            <a:spLocks noGrp="1"/>
          </p:cNvSpPr>
          <p:nvPr>
            <p:ph type="sldNum" sz="quarter" idx="12"/>
          </p:nvPr>
        </p:nvSpPr>
        <p:spPr/>
        <p:txBody>
          <a:bodyPr/>
          <a:lstStyle/>
          <a:p>
            <a:fld id="{8FE26770-CFC0-4D5D-970B-155D722CB4EE}" type="slidenum">
              <a:rPr lang="en-US" smtClean="0"/>
              <a:t>‹#›</a:t>
            </a:fld>
            <a:endParaRPr lang="en-US"/>
          </a:p>
        </p:txBody>
      </p:sp>
    </p:spTree>
    <p:extLst>
      <p:ext uri="{BB962C8B-B14F-4D97-AF65-F5344CB8AC3E}">
        <p14:creationId xmlns:p14="http://schemas.microsoft.com/office/powerpoint/2010/main" val="888700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2D47-8A44-4CBE-A253-30502B9D25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AA709-DB80-4C5E-B692-2CACD8FAAD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90EBD-10CB-4FD8-A5BC-90D45CBD7315}"/>
              </a:ext>
            </a:extLst>
          </p:cNvPr>
          <p:cNvSpPr>
            <a:spLocks noGrp="1"/>
          </p:cNvSpPr>
          <p:nvPr>
            <p:ph type="dt" sz="half" idx="10"/>
          </p:nvPr>
        </p:nvSpPr>
        <p:spPr/>
        <p:txBody>
          <a:bodyPr/>
          <a:lstStyle/>
          <a:p>
            <a:fld id="{3E8A68EB-CDEB-42F2-B3E3-F0E5DB105D67}" type="datetimeFigureOut">
              <a:rPr lang="en-US" smtClean="0"/>
              <a:t>6/20/2021</a:t>
            </a:fld>
            <a:endParaRPr lang="en-US"/>
          </a:p>
        </p:txBody>
      </p:sp>
      <p:sp>
        <p:nvSpPr>
          <p:cNvPr id="5" name="Footer Placeholder 4">
            <a:extLst>
              <a:ext uri="{FF2B5EF4-FFF2-40B4-BE49-F238E27FC236}">
                <a16:creationId xmlns:a16="http://schemas.microsoft.com/office/drawing/2014/main" id="{1D88FB5B-5E9F-45E5-B083-F575CB53C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3958C-E2B4-49D9-A613-280823448E42}"/>
              </a:ext>
            </a:extLst>
          </p:cNvPr>
          <p:cNvSpPr>
            <a:spLocks noGrp="1"/>
          </p:cNvSpPr>
          <p:nvPr>
            <p:ph type="sldNum" sz="quarter" idx="12"/>
          </p:nvPr>
        </p:nvSpPr>
        <p:spPr/>
        <p:txBody>
          <a:bodyPr/>
          <a:lstStyle/>
          <a:p>
            <a:fld id="{8FE26770-CFC0-4D5D-970B-155D722CB4EE}" type="slidenum">
              <a:rPr lang="en-US" smtClean="0"/>
              <a:t>‹#›</a:t>
            </a:fld>
            <a:endParaRPr lang="en-US"/>
          </a:p>
        </p:txBody>
      </p:sp>
    </p:spTree>
    <p:extLst>
      <p:ext uri="{BB962C8B-B14F-4D97-AF65-F5344CB8AC3E}">
        <p14:creationId xmlns:p14="http://schemas.microsoft.com/office/powerpoint/2010/main" val="354021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EAC16-650E-45A7-B68B-BAE1178E3E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DFBDDD-D9A1-48E5-8D9D-8FA90EB981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E7468-AFE8-4021-B193-9901A13B159F}"/>
              </a:ext>
            </a:extLst>
          </p:cNvPr>
          <p:cNvSpPr>
            <a:spLocks noGrp="1"/>
          </p:cNvSpPr>
          <p:nvPr>
            <p:ph type="dt" sz="half" idx="10"/>
          </p:nvPr>
        </p:nvSpPr>
        <p:spPr/>
        <p:txBody>
          <a:bodyPr/>
          <a:lstStyle/>
          <a:p>
            <a:fld id="{3E8A68EB-CDEB-42F2-B3E3-F0E5DB105D67}" type="datetimeFigureOut">
              <a:rPr lang="en-US" smtClean="0"/>
              <a:t>6/20/2021</a:t>
            </a:fld>
            <a:endParaRPr lang="en-US"/>
          </a:p>
        </p:txBody>
      </p:sp>
      <p:sp>
        <p:nvSpPr>
          <p:cNvPr id="5" name="Footer Placeholder 4">
            <a:extLst>
              <a:ext uri="{FF2B5EF4-FFF2-40B4-BE49-F238E27FC236}">
                <a16:creationId xmlns:a16="http://schemas.microsoft.com/office/drawing/2014/main" id="{CB4431D5-95CF-40B8-AFAD-4F00AAD12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8F545-5EEA-4C63-8149-C36FAB0B59B7}"/>
              </a:ext>
            </a:extLst>
          </p:cNvPr>
          <p:cNvSpPr>
            <a:spLocks noGrp="1"/>
          </p:cNvSpPr>
          <p:nvPr>
            <p:ph type="sldNum" sz="quarter" idx="12"/>
          </p:nvPr>
        </p:nvSpPr>
        <p:spPr/>
        <p:txBody>
          <a:bodyPr/>
          <a:lstStyle/>
          <a:p>
            <a:fld id="{8FE26770-CFC0-4D5D-970B-155D722CB4EE}" type="slidenum">
              <a:rPr lang="en-US" smtClean="0"/>
              <a:t>‹#›</a:t>
            </a:fld>
            <a:endParaRPr lang="en-US"/>
          </a:p>
        </p:txBody>
      </p:sp>
    </p:spTree>
    <p:extLst>
      <p:ext uri="{BB962C8B-B14F-4D97-AF65-F5344CB8AC3E}">
        <p14:creationId xmlns:p14="http://schemas.microsoft.com/office/powerpoint/2010/main" val="323975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47F08-B638-4799-9430-AB1C2BBA5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625D64-FD76-4804-A0CE-6CC92D0A5A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5E12-A098-412F-A132-E695BF02A029}"/>
              </a:ext>
            </a:extLst>
          </p:cNvPr>
          <p:cNvSpPr>
            <a:spLocks noGrp="1"/>
          </p:cNvSpPr>
          <p:nvPr>
            <p:ph type="dt" sz="half" idx="10"/>
          </p:nvPr>
        </p:nvSpPr>
        <p:spPr/>
        <p:txBody>
          <a:bodyPr/>
          <a:lstStyle/>
          <a:p>
            <a:fld id="{3E8A68EB-CDEB-42F2-B3E3-F0E5DB105D67}" type="datetimeFigureOut">
              <a:rPr lang="en-US" smtClean="0"/>
              <a:t>6/20/2021</a:t>
            </a:fld>
            <a:endParaRPr lang="en-US"/>
          </a:p>
        </p:txBody>
      </p:sp>
      <p:sp>
        <p:nvSpPr>
          <p:cNvPr id="5" name="Footer Placeholder 4">
            <a:extLst>
              <a:ext uri="{FF2B5EF4-FFF2-40B4-BE49-F238E27FC236}">
                <a16:creationId xmlns:a16="http://schemas.microsoft.com/office/drawing/2014/main" id="{F5B219AC-A330-49B8-9A69-0D5F80C5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1A5A4-6D5F-4CDD-ABF5-01FCE62EE8DE}"/>
              </a:ext>
            </a:extLst>
          </p:cNvPr>
          <p:cNvSpPr>
            <a:spLocks noGrp="1"/>
          </p:cNvSpPr>
          <p:nvPr>
            <p:ph type="sldNum" sz="quarter" idx="12"/>
          </p:nvPr>
        </p:nvSpPr>
        <p:spPr/>
        <p:txBody>
          <a:bodyPr/>
          <a:lstStyle/>
          <a:p>
            <a:fld id="{8FE26770-CFC0-4D5D-970B-155D722CB4EE}" type="slidenum">
              <a:rPr lang="en-US" smtClean="0"/>
              <a:t>‹#›</a:t>
            </a:fld>
            <a:endParaRPr lang="en-US"/>
          </a:p>
        </p:txBody>
      </p:sp>
    </p:spTree>
    <p:extLst>
      <p:ext uri="{BB962C8B-B14F-4D97-AF65-F5344CB8AC3E}">
        <p14:creationId xmlns:p14="http://schemas.microsoft.com/office/powerpoint/2010/main" val="2105849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5F9C-F200-430A-97F7-FFFA6C4A1F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CDA536-5425-455C-AE05-9999CBEA56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764268-ECB3-4D58-9F0D-6E91AE5765C7}"/>
              </a:ext>
            </a:extLst>
          </p:cNvPr>
          <p:cNvSpPr>
            <a:spLocks noGrp="1"/>
          </p:cNvSpPr>
          <p:nvPr>
            <p:ph type="dt" sz="half" idx="10"/>
          </p:nvPr>
        </p:nvSpPr>
        <p:spPr/>
        <p:txBody>
          <a:bodyPr/>
          <a:lstStyle/>
          <a:p>
            <a:fld id="{3E8A68EB-CDEB-42F2-B3E3-F0E5DB105D67}" type="datetimeFigureOut">
              <a:rPr lang="en-US" smtClean="0"/>
              <a:t>6/20/2021</a:t>
            </a:fld>
            <a:endParaRPr lang="en-US"/>
          </a:p>
        </p:txBody>
      </p:sp>
      <p:sp>
        <p:nvSpPr>
          <p:cNvPr id="5" name="Footer Placeholder 4">
            <a:extLst>
              <a:ext uri="{FF2B5EF4-FFF2-40B4-BE49-F238E27FC236}">
                <a16:creationId xmlns:a16="http://schemas.microsoft.com/office/drawing/2014/main" id="{0CE9D4DE-5270-4008-8C2A-563A05C36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5B554D-696B-4367-AAA8-77AEE02B82F5}"/>
              </a:ext>
            </a:extLst>
          </p:cNvPr>
          <p:cNvSpPr>
            <a:spLocks noGrp="1"/>
          </p:cNvSpPr>
          <p:nvPr>
            <p:ph type="sldNum" sz="quarter" idx="12"/>
          </p:nvPr>
        </p:nvSpPr>
        <p:spPr/>
        <p:txBody>
          <a:bodyPr/>
          <a:lstStyle/>
          <a:p>
            <a:fld id="{8FE26770-CFC0-4D5D-970B-155D722CB4EE}" type="slidenum">
              <a:rPr lang="en-US" smtClean="0"/>
              <a:t>‹#›</a:t>
            </a:fld>
            <a:endParaRPr lang="en-US"/>
          </a:p>
        </p:txBody>
      </p:sp>
    </p:spTree>
    <p:extLst>
      <p:ext uri="{BB962C8B-B14F-4D97-AF65-F5344CB8AC3E}">
        <p14:creationId xmlns:p14="http://schemas.microsoft.com/office/powerpoint/2010/main" val="268603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7C90-40EF-4143-9E81-A40CA41029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2CBD1F-D5BD-4988-A27B-0C72114E80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2D376-81A6-4126-B509-655C22EECB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978F8A-D913-492C-8F22-523233B3538C}"/>
              </a:ext>
            </a:extLst>
          </p:cNvPr>
          <p:cNvSpPr>
            <a:spLocks noGrp="1"/>
          </p:cNvSpPr>
          <p:nvPr>
            <p:ph type="dt" sz="half" idx="10"/>
          </p:nvPr>
        </p:nvSpPr>
        <p:spPr/>
        <p:txBody>
          <a:bodyPr/>
          <a:lstStyle/>
          <a:p>
            <a:fld id="{3E8A68EB-CDEB-42F2-B3E3-F0E5DB105D67}" type="datetimeFigureOut">
              <a:rPr lang="en-US" smtClean="0"/>
              <a:t>6/20/2021</a:t>
            </a:fld>
            <a:endParaRPr lang="en-US"/>
          </a:p>
        </p:txBody>
      </p:sp>
      <p:sp>
        <p:nvSpPr>
          <p:cNvPr id="6" name="Footer Placeholder 5">
            <a:extLst>
              <a:ext uri="{FF2B5EF4-FFF2-40B4-BE49-F238E27FC236}">
                <a16:creationId xmlns:a16="http://schemas.microsoft.com/office/drawing/2014/main" id="{0155E43A-1F40-4484-B8A9-F95CFB1FC6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547180-19A4-44EA-931E-428972BC1592}"/>
              </a:ext>
            </a:extLst>
          </p:cNvPr>
          <p:cNvSpPr>
            <a:spLocks noGrp="1"/>
          </p:cNvSpPr>
          <p:nvPr>
            <p:ph type="sldNum" sz="quarter" idx="12"/>
          </p:nvPr>
        </p:nvSpPr>
        <p:spPr/>
        <p:txBody>
          <a:bodyPr/>
          <a:lstStyle/>
          <a:p>
            <a:fld id="{8FE26770-CFC0-4D5D-970B-155D722CB4EE}" type="slidenum">
              <a:rPr lang="en-US" smtClean="0"/>
              <a:t>‹#›</a:t>
            </a:fld>
            <a:endParaRPr lang="en-US"/>
          </a:p>
        </p:txBody>
      </p:sp>
    </p:spTree>
    <p:extLst>
      <p:ext uri="{BB962C8B-B14F-4D97-AF65-F5344CB8AC3E}">
        <p14:creationId xmlns:p14="http://schemas.microsoft.com/office/powerpoint/2010/main" val="1206199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E9E3-93CB-4F6C-B292-1459438387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9F1343-50AB-4367-8DDB-C4D73D61F4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EE03BC-D90B-4EDE-A6CA-AE5FAA3DF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FBDA5-2730-4E42-80C2-F1A215C80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32A94A-910B-4D80-AF34-C892F306BE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0FCD0F-D90E-4847-9FA5-4EF0215A5446}"/>
              </a:ext>
            </a:extLst>
          </p:cNvPr>
          <p:cNvSpPr>
            <a:spLocks noGrp="1"/>
          </p:cNvSpPr>
          <p:nvPr>
            <p:ph type="dt" sz="half" idx="10"/>
          </p:nvPr>
        </p:nvSpPr>
        <p:spPr/>
        <p:txBody>
          <a:bodyPr/>
          <a:lstStyle/>
          <a:p>
            <a:fld id="{3E8A68EB-CDEB-42F2-B3E3-F0E5DB105D67}" type="datetimeFigureOut">
              <a:rPr lang="en-US" smtClean="0"/>
              <a:t>6/20/2021</a:t>
            </a:fld>
            <a:endParaRPr lang="en-US"/>
          </a:p>
        </p:txBody>
      </p:sp>
      <p:sp>
        <p:nvSpPr>
          <p:cNvPr id="8" name="Footer Placeholder 7">
            <a:extLst>
              <a:ext uri="{FF2B5EF4-FFF2-40B4-BE49-F238E27FC236}">
                <a16:creationId xmlns:a16="http://schemas.microsoft.com/office/drawing/2014/main" id="{2F48B599-F95B-4890-B0B2-B766AF7583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766EDA-27FF-4E55-8DA3-1F216034ABD7}"/>
              </a:ext>
            </a:extLst>
          </p:cNvPr>
          <p:cNvSpPr>
            <a:spLocks noGrp="1"/>
          </p:cNvSpPr>
          <p:nvPr>
            <p:ph type="sldNum" sz="quarter" idx="12"/>
          </p:nvPr>
        </p:nvSpPr>
        <p:spPr/>
        <p:txBody>
          <a:bodyPr/>
          <a:lstStyle/>
          <a:p>
            <a:fld id="{8FE26770-CFC0-4D5D-970B-155D722CB4EE}" type="slidenum">
              <a:rPr lang="en-US" smtClean="0"/>
              <a:t>‹#›</a:t>
            </a:fld>
            <a:endParaRPr lang="en-US"/>
          </a:p>
        </p:txBody>
      </p:sp>
    </p:spTree>
    <p:extLst>
      <p:ext uri="{BB962C8B-B14F-4D97-AF65-F5344CB8AC3E}">
        <p14:creationId xmlns:p14="http://schemas.microsoft.com/office/powerpoint/2010/main" val="323829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32E79-8BFE-482D-B6BA-9BD689327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6A1583-D4FB-4132-9AC2-0DEF1006E779}"/>
              </a:ext>
            </a:extLst>
          </p:cNvPr>
          <p:cNvSpPr>
            <a:spLocks noGrp="1"/>
          </p:cNvSpPr>
          <p:nvPr>
            <p:ph type="dt" sz="half" idx="10"/>
          </p:nvPr>
        </p:nvSpPr>
        <p:spPr/>
        <p:txBody>
          <a:bodyPr/>
          <a:lstStyle/>
          <a:p>
            <a:fld id="{3E8A68EB-CDEB-42F2-B3E3-F0E5DB105D67}" type="datetimeFigureOut">
              <a:rPr lang="en-US" smtClean="0"/>
              <a:t>6/20/2021</a:t>
            </a:fld>
            <a:endParaRPr lang="en-US"/>
          </a:p>
        </p:txBody>
      </p:sp>
      <p:sp>
        <p:nvSpPr>
          <p:cNvPr id="4" name="Footer Placeholder 3">
            <a:extLst>
              <a:ext uri="{FF2B5EF4-FFF2-40B4-BE49-F238E27FC236}">
                <a16:creationId xmlns:a16="http://schemas.microsoft.com/office/drawing/2014/main" id="{FA881974-89C0-4690-90E0-E7AFC82DAC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804D4B-15AE-43FD-85D1-8652D5BE491D}"/>
              </a:ext>
            </a:extLst>
          </p:cNvPr>
          <p:cNvSpPr>
            <a:spLocks noGrp="1"/>
          </p:cNvSpPr>
          <p:nvPr>
            <p:ph type="sldNum" sz="quarter" idx="12"/>
          </p:nvPr>
        </p:nvSpPr>
        <p:spPr/>
        <p:txBody>
          <a:bodyPr/>
          <a:lstStyle/>
          <a:p>
            <a:fld id="{8FE26770-CFC0-4D5D-970B-155D722CB4EE}" type="slidenum">
              <a:rPr lang="en-US" smtClean="0"/>
              <a:t>‹#›</a:t>
            </a:fld>
            <a:endParaRPr lang="en-US"/>
          </a:p>
        </p:txBody>
      </p:sp>
    </p:spTree>
    <p:extLst>
      <p:ext uri="{BB962C8B-B14F-4D97-AF65-F5344CB8AC3E}">
        <p14:creationId xmlns:p14="http://schemas.microsoft.com/office/powerpoint/2010/main" val="2678618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6127B-6FC7-4794-B62A-39083EE87BD3}"/>
              </a:ext>
            </a:extLst>
          </p:cNvPr>
          <p:cNvSpPr>
            <a:spLocks noGrp="1"/>
          </p:cNvSpPr>
          <p:nvPr>
            <p:ph type="dt" sz="half" idx="10"/>
          </p:nvPr>
        </p:nvSpPr>
        <p:spPr/>
        <p:txBody>
          <a:bodyPr/>
          <a:lstStyle/>
          <a:p>
            <a:fld id="{3E8A68EB-CDEB-42F2-B3E3-F0E5DB105D67}" type="datetimeFigureOut">
              <a:rPr lang="en-US" smtClean="0"/>
              <a:t>6/20/2021</a:t>
            </a:fld>
            <a:endParaRPr lang="en-US"/>
          </a:p>
        </p:txBody>
      </p:sp>
      <p:sp>
        <p:nvSpPr>
          <p:cNvPr id="3" name="Footer Placeholder 2">
            <a:extLst>
              <a:ext uri="{FF2B5EF4-FFF2-40B4-BE49-F238E27FC236}">
                <a16:creationId xmlns:a16="http://schemas.microsoft.com/office/drawing/2014/main" id="{EA661394-F27F-45C9-A636-C94DF5AB44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D93871-53BA-47D4-BB38-8767C7B4124C}"/>
              </a:ext>
            </a:extLst>
          </p:cNvPr>
          <p:cNvSpPr>
            <a:spLocks noGrp="1"/>
          </p:cNvSpPr>
          <p:nvPr>
            <p:ph type="sldNum" sz="quarter" idx="12"/>
          </p:nvPr>
        </p:nvSpPr>
        <p:spPr/>
        <p:txBody>
          <a:bodyPr/>
          <a:lstStyle/>
          <a:p>
            <a:fld id="{8FE26770-CFC0-4D5D-970B-155D722CB4EE}" type="slidenum">
              <a:rPr lang="en-US" smtClean="0"/>
              <a:t>‹#›</a:t>
            </a:fld>
            <a:endParaRPr lang="en-US"/>
          </a:p>
        </p:txBody>
      </p:sp>
    </p:spTree>
    <p:extLst>
      <p:ext uri="{BB962C8B-B14F-4D97-AF65-F5344CB8AC3E}">
        <p14:creationId xmlns:p14="http://schemas.microsoft.com/office/powerpoint/2010/main" val="3429172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FAE0-8178-4298-839C-A3835A16E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9C4004-0CFE-40E8-8D90-F2FC37EAA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A0727D-8FF9-4B3B-BE70-B1856361B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DD5F9E-62C1-47AC-B2E6-C5D3A399609B}"/>
              </a:ext>
            </a:extLst>
          </p:cNvPr>
          <p:cNvSpPr>
            <a:spLocks noGrp="1"/>
          </p:cNvSpPr>
          <p:nvPr>
            <p:ph type="dt" sz="half" idx="10"/>
          </p:nvPr>
        </p:nvSpPr>
        <p:spPr/>
        <p:txBody>
          <a:bodyPr/>
          <a:lstStyle/>
          <a:p>
            <a:fld id="{3E8A68EB-CDEB-42F2-B3E3-F0E5DB105D67}" type="datetimeFigureOut">
              <a:rPr lang="en-US" smtClean="0"/>
              <a:t>6/20/2021</a:t>
            </a:fld>
            <a:endParaRPr lang="en-US"/>
          </a:p>
        </p:txBody>
      </p:sp>
      <p:sp>
        <p:nvSpPr>
          <p:cNvPr id="6" name="Footer Placeholder 5">
            <a:extLst>
              <a:ext uri="{FF2B5EF4-FFF2-40B4-BE49-F238E27FC236}">
                <a16:creationId xmlns:a16="http://schemas.microsoft.com/office/drawing/2014/main" id="{859A222C-81AD-417F-8ACD-01886E506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F4419-B3DC-4E28-87EC-B01E75BC7E27}"/>
              </a:ext>
            </a:extLst>
          </p:cNvPr>
          <p:cNvSpPr>
            <a:spLocks noGrp="1"/>
          </p:cNvSpPr>
          <p:nvPr>
            <p:ph type="sldNum" sz="quarter" idx="12"/>
          </p:nvPr>
        </p:nvSpPr>
        <p:spPr/>
        <p:txBody>
          <a:bodyPr/>
          <a:lstStyle/>
          <a:p>
            <a:fld id="{8FE26770-CFC0-4D5D-970B-155D722CB4EE}" type="slidenum">
              <a:rPr lang="en-US" smtClean="0"/>
              <a:t>‹#›</a:t>
            </a:fld>
            <a:endParaRPr lang="en-US"/>
          </a:p>
        </p:txBody>
      </p:sp>
    </p:spTree>
    <p:extLst>
      <p:ext uri="{BB962C8B-B14F-4D97-AF65-F5344CB8AC3E}">
        <p14:creationId xmlns:p14="http://schemas.microsoft.com/office/powerpoint/2010/main" val="191894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5B3E2-57FC-4998-938C-EB0CD8652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1A4FA0-38ED-4D6A-9828-4EBBB280CD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0F3E5D-0142-4E2F-8161-407FE31023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3F7E6-7AEE-412C-9405-CDD3B5B9F1D8}"/>
              </a:ext>
            </a:extLst>
          </p:cNvPr>
          <p:cNvSpPr>
            <a:spLocks noGrp="1"/>
          </p:cNvSpPr>
          <p:nvPr>
            <p:ph type="dt" sz="half" idx="10"/>
          </p:nvPr>
        </p:nvSpPr>
        <p:spPr/>
        <p:txBody>
          <a:bodyPr/>
          <a:lstStyle/>
          <a:p>
            <a:fld id="{3E8A68EB-CDEB-42F2-B3E3-F0E5DB105D67}" type="datetimeFigureOut">
              <a:rPr lang="en-US" smtClean="0"/>
              <a:t>6/20/2021</a:t>
            </a:fld>
            <a:endParaRPr lang="en-US"/>
          </a:p>
        </p:txBody>
      </p:sp>
      <p:sp>
        <p:nvSpPr>
          <p:cNvPr id="6" name="Footer Placeholder 5">
            <a:extLst>
              <a:ext uri="{FF2B5EF4-FFF2-40B4-BE49-F238E27FC236}">
                <a16:creationId xmlns:a16="http://schemas.microsoft.com/office/drawing/2014/main" id="{2A0BA81A-6BEF-4DA7-ADE2-19A43D19A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C16FC2-5D57-49BD-9EC9-5E7B05E985DD}"/>
              </a:ext>
            </a:extLst>
          </p:cNvPr>
          <p:cNvSpPr>
            <a:spLocks noGrp="1"/>
          </p:cNvSpPr>
          <p:nvPr>
            <p:ph type="sldNum" sz="quarter" idx="12"/>
          </p:nvPr>
        </p:nvSpPr>
        <p:spPr/>
        <p:txBody>
          <a:bodyPr/>
          <a:lstStyle/>
          <a:p>
            <a:fld id="{8FE26770-CFC0-4D5D-970B-155D722CB4EE}" type="slidenum">
              <a:rPr lang="en-US" smtClean="0"/>
              <a:t>‹#›</a:t>
            </a:fld>
            <a:endParaRPr lang="en-US"/>
          </a:p>
        </p:txBody>
      </p:sp>
    </p:spTree>
    <p:extLst>
      <p:ext uri="{BB962C8B-B14F-4D97-AF65-F5344CB8AC3E}">
        <p14:creationId xmlns:p14="http://schemas.microsoft.com/office/powerpoint/2010/main" val="164934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7B7C6B-FEC7-4BA7-A653-C64B89732D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F3B245-CF9B-4457-A8D0-F1B16A402C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8A683-BC9F-4483-9CDA-B8DEF06FBC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A68EB-CDEB-42F2-B3E3-F0E5DB105D67}" type="datetimeFigureOut">
              <a:rPr lang="en-US" smtClean="0"/>
              <a:t>6/20/2021</a:t>
            </a:fld>
            <a:endParaRPr lang="en-US"/>
          </a:p>
        </p:txBody>
      </p:sp>
      <p:sp>
        <p:nvSpPr>
          <p:cNvPr id="5" name="Footer Placeholder 4">
            <a:extLst>
              <a:ext uri="{FF2B5EF4-FFF2-40B4-BE49-F238E27FC236}">
                <a16:creationId xmlns:a16="http://schemas.microsoft.com/office/drawing/2014/main" id="{8E088ADF-26E0-41AA-A298-E7C2FE84F3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79C27D-84BC-48E6-8E61-30005574F3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E26770-CFC0-4D5D-970B-155D722CB4EE}" type="slidenum">
              <a:rPr lang="en-US" smtClean="0"/>
              <a:t>‹#›</a:t>
            </a:fld>
            <a:endParaRPr lang="en-US"/>
          </a:p>
        </p:txBody>
      </p:sp>
    </p:spTree>
    <p:extLst>
      <p:ext uri="{BB962C8B-B14F-4D97-AF65-F5344CB8AC3E}">
        <p14:creationId xmlns:p14="http://schemas.microsoft.com/office/powerpoint/2010/main" val="3105513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28.pn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11.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9.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11" Type="http://schemas.openxmlformats.org/officeDocument/2006/relationships/image" Target="../media/image3.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notesSlide" Target="../notesSlides/notesSlide9.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EB01CA-BA00-49F3-B00C-753FC96F6877}"/>
              </a:ext>
            </a:extLst>
          </p:cNvPr>
          <p:cNvPicPr>
            <a:picLocks noChangeAspect="1"/>
          </p:cNvPicPr>
          <p:nvPr/>
        </p:nvPicPr>
        <p:blipFill rotWithShape="1">
          <a:blip r:embed="rId5"/>
          <a:srcRect t="46427" b="284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ubtitle 2">
            <a:extLst>
              <a:ext uri="{FF2B5EF4-FFF2-40B4-BE49-F238E27FC236}">
                <a16:creationId xmlns:a16="http://schemas.microsoft.com/office/drawing/2014/main" id="{E8DCB356-88D9-4E61-A5E1-B111547A6B50}"/>
              </a:ext>
            </a:extLst>
          </p:cNvPr>
          <p:cNvSpPr>
            <a:spLocks noGrp="1"/>
          </p:cNvSpPr>
          <p:nvPr>
            <p:ph type="subTitle" idx="1"/>
          </p:nvPr>
        </p:nvSpPr>
        <p:spPr>
          <a:xfrm>
            <a:off x="4223982" y="3752850"/>
            <a:ext cx="7485413" cy="2452687"/>
          </a:xfrm>
        </p:spPr>
        <p:txBody>
          <a:bodyPr vert="horz" lIns="91440" tIns="45720" rIns="91440" bIns="45720" rtlCol="0" anchor="ctr">
            <a:normAutofit/>
          </a:bodyPr>
          <a:lstStyle/>
          <a:p>
            <a:r>
              <a:rPr lang="en-US" sz="1800" dirty="0"/>
              <a:t>By: Kayli W. Hill and Sarah C. Hosea</a:t>
            </a:r>
          </a:p>
          <a:p>
            <a:r>
              <a:rPr lang="en-US" sz="1800" dirty="0"/>
              <a:t>ECON300</a:t>
            </a:r>
          </a:p>
          <a:p>
            <a:pPr algn="l"/>
            <a:endParaRPr lang="en-US" sz="1800" dirty="0"/>
          </a:p>
        </p:txBody>
      </p:sp>
      <p:sp>
        <p:nvSpPr>
          <p:cNvPr id="2" name="Title 1">
            <a:extLst>
              <a:ext uri="{FF2B5EF4-FFF2-40B4-BE49-F238E27FC236}">
                <a16:creationId xmlns:a16="http://schemas.microsoft.com/office/drawing/2014/main" id="{1E00CF05-43F2-43A6-BE36-12ACD903A18A}"/>
              </a:ext>
            </a:extLst>
          </p:cNvPr>
          <p:cNvSpPr>
            <a:spLocks noGrp="1"/>
          </p:cNvSpPr>
          <p:nvPr>
            <p:ph type="ctrTitle"/>
          </p:nvPr>
        </p:nvSpPr>
        <p:spPr>
          <a:xfrm>
            <a:off x="481013" y="3752849"/>
            <a:ext cx="3290887" cy="2452687"/>
          </a:xfrm>
        </p:spPr>
        <p:txBody>
          <a:bodyPr vert="horz" lIns="91440" tIns="45720" rIns="91440" bIns="45720" rtlCol="0" anchor="ctr">
            <a:normAutofit/>
          </a:bodyPr>
          <a:lstStyle/>
          <a:p>
            <a:pPr algn="l"/>
            <a:r>
              <a:rPr lang="en-US" sz="3300" dirty="0"/>
              <a:t>Microeconomic Analysis for Business Decisions: </a:t>
            </a:r>
            <a:r>
              <a:rPr lang="en-US" sz="3300" dirty="0" err="1"/>
              <a:t>oVertone</a:t>
            </a:r>
            <a:r>
              <a:rPr lang="en-US" sz="3300" dirty="0"/>
              <a:t> Haircare</a:t>
            </a:r>
          </a:p>
        </p:txBody>
      </p:sp>
      <p:pic>
        <p:nvPicPr>
          <p:cNvPr id="6" name="Picture 5" descr="Logo&#10;&#10;Description automatically generated">
            <a:extLst>
              <a:ext uri="{FF2B5EF4-FFF2-40B4-BE49-F238E27FC236}">
                <a16:creationId xmlns:a16="http://schemas.microsoft.com/office/drawing/2014/main" id="{959B43E8-AF01-47C2-A429-2ED2C05504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4188" y="4979192"/>
            <a:ext cx="1905000" cy="1905000"/>
          </a:xfrm>
          <a:prstGeom prst="rect">
            <a:avLst/>
          </a:prstGeom>
        </p:spPr>
      </p:pic>
      <p:pic>
        <p:nvPicPr>
          <p:cNvPr id="5" name="Slide 1">
            <a:hlinkClick r:id="" action="ppaction://media"/>
            <a:extLst>
              <a:ext uri="{FF2B5EF4-FFF2-40B4-BE49-F238E27FC236}">
                <a16:creationId xmlns:a16="http://schemas.microsoft.com/office/drawing/2014/main" id="{7544459C-4F60-451F-B795-D36ADD16A2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9585" y="6247774"/>
            <a:ext cx="599618" cy="487363"/>
          </a:xfrm>
          <a:prstGeom prst="rect">
            <a:avLst/>
          </a:prstGeom>
        </p:spPr>
      </p:pic>
    </p:spTree>
    <p:extLst>
      <p:ext uri="{BB962C8B-B14F-4D97-AF65-F5344CB8AC3E}">
        <p14:creationId xmlns:p14="http://schemas.microsoft.com/office/powerpoint/2010/main" val="123293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Diagram&#10;&#10;Description automatically generated">
            <a:extLst>
              <a:ext uri="{FF2B5EF4-FFF2-40B4-BE49-F238E27FC236}">
                <a16:creationId xmlns:a16="http://schemas.microsoft.com/office/drawing/2014/main" id="{3E1D4077-420A-446E-85A0-E40777B9196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020005" y="1647825"/>
            <a:ext cx="5282790" cy="4873625"/>
          </a:xfrm>
        </p:spPr>
      </p:pic>
      <p:sp>
        <p:nvSpPr>
          <p:cNvPr id="4" name="Text Placeholder 3">
            <a:extLst>
              <a:ext uri="{FF2B5EF4-FFF2-40B4-BE49-F238E27FC236}">
                <a16:creationId xmlns:a16="http://schemas.microsoft.com/office/drawing/2014/main" id="{FFCD5CD6-2AFB-43C7-90DC-C756C0F28727}"/>
              </a:ext>
            </a:extLst>
          </p:cNvPr>
          <p:cNvSpPr>
            <a:spLocks noGrp="1"/>
          </p:cNvSpPr>
          <p:nvPr>
            <p:ph type="body" sz="half" idx="2"/>
          </p:nvPr>
        </p:nvSpPr>
        <p:spPr>
          <a:xfrm>
            <a:off x="1027634" y="2178284"/>
            <a:ext cx="3932237" cy="3811588"/>
          </a:xfrm>
        </p:spPr>
        <p:txBody>
          <a:bodyPr>
            <a:normAutofit lnSpcReduction="10000"/>
          </a:bodyPr>
          <a:lstStyle/>
          <a:p>
            <a:pPr marL="285750" indent="-285750">
              <a:buFont typeface="Arial" panose="020B0604020202020204" pitchFamily="34" charset="0"/>
              <a:buChar char="•"/>
            </a:pPr>
            <a:r>
              <a:rPr lang="en-US" sz="2000" dirty="0"/>
              <a:t>Economic Shock</a:t>
            </a:r>
          </a:p>
          <a:p>
            <a:pPr marL="285750" indent="-285750">
              <a:buFont typeface="Arial" panose="020B0604020202020204" pitchFamily="34" charset="0"/>
              <a:buChar char="•"/>
            </a:pPr>
            <a:r>
              <a:rPr lang="en-US" sz="2000" dirty="0"/>
              <a:t>Demand Shock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r>
              <a:rPr lang="en-US" sz="2000" b="1" dirty="0"/>
              <a:t>Elasticity of Demand in 2020</a:t>
            </a:r>
          </a:p>
          <a:p>
            <a:pPr marL="285750" indent="-285750">
              <a:buFont typeface="Arial" panose="020B0604020202020204" pitchFamily="34" charset="0"/>
              <a:buChar char="•"/>
            </a:pPr>
            <a:r>
              <a:rPr lang="en-US" sz="2000" dirty="0"/>
              <a:t>Relatively elastic due to pandemic</a:t>
            </a:r>
          </a:p>
          <a:p>
            <a:pPr marL="285750" indent="-285750">
              <a:buFont typeface="Arial" panose="020B0604020202020204" pitchFamily="34" charset="0"/>
              <a:buChar char="•"/>
            </a:pPr>
            <a:r>
              <a:rPr lang="en-US" sz="2000" dirty="0"/>
              <a:t>Consumer demand increased</a:t>
            </a:r>
          </a:p>
          <a:p>
            <a:pPr marL="285750" indent="-285750">
              <a:buFont typeface="Arial" panose="020B0604020202020204" pitchFamily="34" charset="0"/>
              <a:buChar char="•"/>
            </a:pPr>
            <a:r>
              <a:rPr lang="en-US" sz="2000" dirty="0"/>
              <a:t>Consumers willing to pay more</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253405D7-1A77-4B35-AC6D-793BDC6FA101}"/>
              </a:ext>
            </a:extLst>
          </p:cNvPr>
          <p:cNvPicPr>
            <a:picLocks noChangeAspect="1"/>
          </p:cNvPicPr>
          <p:nvPr/>
        </p:nvPicPr>
        <p:blipFill>
          <a:blip r:embed="rId6"/>
          <a:stretch>
            <a:fillRect/>
          </a:stretch>
        </p:blipFill>
        <p:spPr>
          <a:xfrm>
            <a:off x="0" y="0"/>
            <a:ext cx="12192000" cy="1335024"/>
          </a:xfrm>
          <a:prstGeom prst="rect">
            <a:avLst/>
          </a:prstGeom>
        </p:spPr>
      </p:pic>
      <p:pic>
        <p:nvPicPr>
          <p:cNvPr id="6" name="Picture 5">
            <a:extLst>
              <a:ext uri="{FF2B5EF4-FFF2-40B4-BE49-F238E27FC236}">
                <a16:creationId xmlns:a16="http://schemas.microsoft.com/office/drawing/2014/main" id="{ABAC13ED-578E-40CA-8858-ADB2003DB1A1}"/>
              </a:ext>
            </a:extLst>
          </p:cNvPr>
          <p:cNvPicPr>
            <a:picLocks noChangeAspect="1"/>
          </p:cNvPicPr>
          <p:nvPr/>
        </p:nvPicPr>
        <p:blipFill>
          <a:blip r:embed="rId7"/>
          <a:stretch>
            <a:fillRect/>
          </a:stretch>
        </p:blipFill>
        <p:spPr>
          <a:xfrm>
            <a:off x="0" y="0"/>
            <a:ext cx="530352" cy="6858000"/>
          </a:xfrm>
          <a:prstGeom prst="rect">
            <a:avLst/>
          </a:prstGeom>
        </p:spPr>
      </p:pic>
      <p:sp>
        <p:nvSpPr>
          <p:cNvPr id="2" name="Title 1">
            <a:extLst>
              <a:ext uri="{FF2B5EF4-FFF2-40B4-BE49-F238E27FC236}">
                <a16:creationId xmlns:a16="http://schemas.microsoft.com/office/drawing/2014/main" id="{65F3CE98-AA4D-4B9D-A3BF-E116B349A87B}"/>
              </a:ext>
            </a:extLst>
          </p:cNvPr>
          <p:cNvSpPr>
            <a:spLocks noGrp="1"/>
          </p:cNvSpPr>
          <p:nvPr>
            <p:ph type="title"/>
          </p:nvPr>
        </p:nvSpPr>
        <p:spPr>
          <a:xfrm>
            <a:off x="1207449" y="378700"/>
            <a:ext cx="10553937" cy="956324"/>
          </a:xfrm>
        </p:spPr>
        <p:txBody>
          <a:bodyPr>
            <a:normAutofit fontScale="90000"/>
          </a:bodyPr>
          <a:lstStyle/>
          <a:p>
            <a:r>
              <a:rPr lang="en-US" dirty="0">
                <a:solidFill>
                  <a:schemeClr val="bg1"/>
                </a:solidFill>
              </a:rPr>
              <a:t>How should </a:t>
            </a:r>
            <a:r>
              <a:rPr lang="en-US" dirty="0" err="1">
                <a:solidFill>
                  <a:schemeClr val="bg1"/>
                </a:solidFill>
              </a:rPr>
              <a:t>oVertone</a:t>
            </a:r>
            <a:r>
              <a:rPr lang="en-US" dirty="0">
                <a:solidFill>
                  <a:schemeClr val="bg1"/>
                </a:solidFill>
              </a:rPr>
              <a:t> pursue customers who found them during the pandemic? </a:t>
            </a:r>
          </a:p>
        </p:txBody>
      </p:sp>
      <p:pic>
        <p:nvPicPr>
          <p:cNvPr id="7" name="Picture 6">
            <a:extLst>
              <a:ext uri="{FF2B5EF4-FFF2-40B4-BE49-F238E27FC236}">
                <a16:creationId xmlns:a16="http://schemas.microsoft.com/office/drawing/2014/main" id="{D06C4477-C700-4DB7-87F8-A83BF8B48BFF}"/>
              </a:ext>
            </a:extLst>
          </p:cNvPr>
          <p:cNvPicPr>
            <a:picLocks noChangeAspect="1"/>
          </p:cNvPicPr>
          <p:nvPr/>
        </p:nvPicPr>
        <p:blipFill>
          <a:blip r:embed="rId8"/>
          <a:stretch>
            <a:fillRect/>
          </a:stretch>
        </p:blipFill>
        <p:spPr>
          <a:xfrm>
            <a:off x="689678" y="0"/>
            <a:ext cx="6097" cy="1335140"/>
          </a:xfrm>
          <a:prstGeom prst="rect">
            <a:avLst/>
          </a:prstGeom>
        </p:spPr>
      </p:pic>
      <p:pic>
        <p:nvPicPr>
          <p:cNvPr id="8" name="Picture 7">
            <a:extLst>
              <a:ext uri="{FF2B5EF4-FFF2-40B4-BE49-F238E27FC236}">
                <a16:creationId xmlns:a16="http://schemas.microsoft.com/office/drawing/2014/main" id="{1A13F11B-2A00-4E97-BE52-BB66B11D7BE2}"/>
              </a:ext>
            </a:extLst>
          </p:cNvPr>
          <p:cNvPicPr>
            <a:picLocks noChangeAspect="1"/>
          </p:cNvPicPr>
          <p:nvPr/>
        </p:nvPicPr>
        <p:blipFill>
          <a:blip r:embed="rId9"/>
          <a:stretch>
            <a:fillRect/>
          </a:stretch>
        </p:blipFill>
        <p:spPr>
          <a:xfrm>
            <a:off x="689678" y="1310159"/>
            <a:ext cx="6097" cy="5547841"/>
          </a:xfrm>
          <a:prstGeom prst="rect">
            <a:avLst/>
          </a:prstGeom>
        </p:spPr>
      </p:pic>
      <p:pic>
        <p:nvPicPr>
          <p:cNvPr id="3" name="Recorded Sound">
            <a:hlinkClick r:id="" action="ppaction://media"/>
            <a:extLst>
              <a:ext uri="{FF2B5EF4-FFF2-40B4-BE49-F238E27FC236}">
                <a16:creationId xmlns:a16="http://schemas.microsoft.com/office/drawing/2014/main" id="{31E99776-1D6E-425C-A553-107604F8667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8186" y="6276100"/>
            <a:ext cx="406400" cy="406400"/>
          </a:xfrm>
          <a:prstGeom prst="rect">
            <a:avLst/>
          </a:prstGeom>
        </p:spPr>
      </p:pic>
    </p:spTree>
    <p:extLst>
      <p:ext uri="{BB962C8B-B14F-4D97-AF65-F5344CB8AC3E}">
        <p14:creationId xmlns:p14="http://schemas.microsoft.com/office/powerpoint/2010/main" val="78388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BB8EF-38EB-4725-A22B-561DC2D2DC0D}"/>
              </a:ext>
            </a:extLst>
          </p:cNvPr>
          <p:cNvPicPr>
            <a:picLocks noChangeAspect="1"/>
          </p:cNvPicPr>
          <p:nvPr/>
        </p:nvPicPr>
        <p:blipFill>
          <a:blip r:embed="rId5"/>
          <a:stretch>
            <a:fillRect/>
          </a:stretch>
        </p:blipFill>
        <p:spPr>
          <a:xfrm>
            <a:off x="0" y="0"/>
            <a:ext cx="12192000" cy="1333691"/>
          </a:xfrm>
          <a:prstGeom prst="rect">
            <a:avLst/>
          </a:prstGeom>
        </p:spPr>
      </p:pic>
      <p:sp>
        <p:nvSpPr>
          <p:cNvPr id="2" name="Title 1">
            <a:extLst>
              <a:ext uri="{FF2B5EF4-FFF2-40B4-BE49-F238E27FC236}">
                <a16:creationId xmlns:a16="http://schemas.microsoft.com/office/drawing/2014/main" id="{7D5821BE-64F2-41EA-ABAF-7B965C33B3A5}"/>
              </a:ext>
            </a:extLst>
          </p:cNvPr>
          <p:cNvSpPr>
            <a:spLocks noGrp="1"/>
          </p:cNvSpPr>
          <p:nvPr>
            <p:ph type="title"/>
          </p:nvPr>
        </p:nvSpPr>
        <p:spPr>
          <a:xfrm>
            <a:off x="839788" y="457201"/>
            <a:ext cx="3932237" cy="650240"/>
          </a:xfrm>
        </p:spPr>
        <p:txBody>
          <a:bodyPr/>
          <a:lstStyle/>
          <a:p>
            <a:r>
              <a:rPr lang="en-US" dirty="0">
                <a:solidFill>
                  <a:schemeClr val="bg1"/>
                </a:solidFill>
              </a:rPr>
              <a:t>Summary</a:t>
            </a:r>
          </a:p>
        </p:txBody>
      </p:sp>
      <p:pic>
        <p:nvPicPr>
          <p:cNvPr id="6" name="Picture 5">
            <a:extLst>
              <a:ext uri="{FF2B5EF4-FFF2-40B4-BE49-F238E27FC236}">
                <a16:creationId xmlns:a16="http://schemas.microsoft.com/office/drawing/2014/main" id="{DD2D5177-1B22-4143-8AB3-AEB296FC1133}"/>
              </a:ext>
            </a:extLst>
          </p:cNvPr>
          <p:cNvPicPr>
            <a:picLocks noChangeAspect="1"/>
          </p:cNvPicPr>
          <p:nvPr/>
        </p:nvPicPr>
        <p:blipFill>
          <a:blip r:embed="rId6"/>
          <a:stretch>
            <a:fillRect/>
          </a:stretch>
        </p:blipFill>
        <p:spPr>
          <a:xfrm>
            <a:off x="0" y="-4763"/>
            <a:ext cx="529411" cy="6858000"/>
          </a:xfrm>
          <a:prstGeom prst="rect">
            <a:avLst/>
          </a:prstGeom>
        </p:spPr>
      </p:pic>
      <p:pic>
        <p:nvPicPr>
          <p:cNvPr id="7" name="Picture 6">
            <a:extLst>
              <a:ext uri="{FF2B5EF4-FFF2-40B4-BE49-F238E27FC236}">
                <a16:creationId xmlns:a16="http://schemas.microsoft.com/office/drawing/2014/main" id="{8236221A-882F-4F55-9EA4-64BC5F636006}"/>
              </a:ext>
            </a:extLst>
          </p:cNvPr>
          <p:cNvPicPr>
            <a:picLocks noChangeAspect="1"/>
          </p:cNvPicPr>
          <p:nvPr/>
        </p:nvPicPr>
        <p:blipFill>
          <a:blip r:embed="rId7"/>
          <a:stretch>
            <a:fillRect/>
          </a:stretch>
        </p:blipFill>
        <p:spPr>
          <a:xfrm>
            <a:off x="731944" y="-4763"/>
            <a:ext cx="6097" cy="1335140"/>
          </a:xfrm>
          <a:prstGeom prst="rect">
            <a:avLst/>
          </a:prstGeom>
        </p:spPr>
      </p:pic>
      <p:pic>
        <p:nvPicPr>
          <p:cNvPr id="8" name="Picture 7">
            <a:extLst>
              <a:ext uri="{FF2B5EF4-FFF2-40B4-BE49-F238E27FC236}">
                <a16:creationId xmlns:a16="http://schemas.microsoft.com/office/drawing/2014/main" id="{D4BA9887-83A0-4FF0-B272-20054977B05A}"/>
              </a:ext>
            </a:extLst>
          </p:cNvPr>
          <p:cNvPicPr>
            <a:picLocks noChangeAspect="1"/>
          </p:cNvPicPr>
          <p:nvPr/>
        </p:nvPicPr>
        <p:blipFill>
          <a:blip r:embed="rId8"/>
          <a:stretch>
            <a:fillRect/>
          </a:stretch>
        </p:blipFill>
        <p:spPr>
          <a:xfrm>
            <a:off x="736007" y="1311493"/>
            <a:ext cx="6097" cy="5541744"/>
          </a:xfrm>
          <a:prstGeom prst="rect">
            <a:avLst/>
          </a:prstGeom>
        </p:spPr>
      </p:pic>
      <p:sp>
        <p:nvSpPr>
          <p:cNvPr id="4" name="Content Placeholder 3">
            <a:extLst>
              <a:ext uri="{FF2B5EF4-FFF2-40B4-BE49-F238E27FC236}">
                <a16:creationId xmlns:a16="http://schemas.microsoft.com/office/drawing/2014/main" id="{095AED0C-A8F6-4D15-BA30-6BEDCC523431}"/>
              </a:ext>
            </a:extLst>
          </p:cNvPr>
          <p:cNvSpPr>
            <a:spLocks noGrp="1"/>
          </p:cNvSpPr>
          <p:nvPr>
            <p:ph idx="1"/>
          </p:nvPr>
        </p:nvSpPr>
        <p:spPr>
          <a:xfrm>
            <a:off x="1172297" y="1790892"/>
            <a:ext cx="5243188" cy="4660755"/>
          </a:xfrm>
        </p:spPr>
        <p:txBody>
          <a:bodyPr>
            <a:normAutofit fontScale="92500" lnSpcReduction="20000"/>
          </a:bodyPr>
          <a:lstStyle/>
          <a:p>
            <a:r>
              <a:rPr lang="en-US" dirty="0"/>
              <a:t>Oligopoly</a:t>
            </a:r>
          </a:p>
          <a:p>
            <a:r>
              <a:rPr lang="en-US" dirty="0"/>
              <a:t>Competitor response to price changes</a:t>
            </a:r>
          </a:p>
          <a:p>
            <a:r>
              <a:rPr lang="en-US" dirty="0"/>
              <a:t>High marginal rate of substitution</a:t>
            </a:r>
          </a:p>
          <a:p>
            <a:r>
              <a:rPr lang="en-US" dirty="0"/>
              <a:t>Complements and bundling</a:t>
            </a:r>
          </a:p>
          <a:p>
            <a:r>
              <a:rPr lang="en-US" dirty="0"/>
              <a:t>Offload excess supply</a:t>
            </a:r>
          </a:p>
          <a:p>
            <a:r>
              <a:rPr lang="en-US" dirty="0"/>
              <a:t>Third-degree price discrimination</a:t>
            </a:r>
          </a:p>
          <a:p>
            <a:r>
              <a:rPr lang="en-US" dirty="0"/>
              <a:t>Elasticity of demand – retaining customers</a:t>
            </a:r>
          </a:p>
        </p:txBody>
      </p:sp>
      <p:pic>
        <p:nvPicPr>
          <p:cNvPr id="11" name="Picture 10">
            <a:extLst>
              <a:ext uri="{FF2B5EF4-FFF2-40B4-BE49-F238E27FC236}">
                <a16:creationId xmlns:a16="http://schemas.microsoft.com/office/drawing/2014/main" id="{2636F4D6-7155-4E07-B124-0C3634B59603}"/>
              </a:ext>
            </a:extLst>
          </p:cNvPr>
          <p:cNvPicPr>
            <a:picLocks noChangeAspect="1"/>
          </p:cNvPicPr>
          <p:nvPr/>
        </p:nvPicPr>
        <p:blipFill>
          <a:blip r:embed="rId9"/>
          <a:stretch>
            <a:fillRect/>
          </a:stretch>
        </p:blipFill>
        <p:spPr>
          <a:xfrm>
            <a:off x="6937001" y="1993802"/>
            <a:ext cx="4949247" cy="4042064"/>
          </a:xfrm>
          <a:prstGeom prst="rect">
            <a:avLst/>
          </a:prstGeom>
        </p:spPr>
      </p:pic>
      <p:pic>
        <p:nvPicPr>
          <p:cNvPr id="3" name="Slide 11">
            <a:hlinkClick r:id="" action="ppaction://media"/>
            <a:extLst>
              <a:ext uri="{FF2B5EF4-FFF2-40B4-BE49-F238E27FC236}">
                <a16:creationId xmlns:a16="http://schemas.microsoft.com/office/drawing/2014/main" id="{0F77AA86-068C-4340-896F-88B76C1E692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64344" y="6268113"/>
            <a:ext cx="487363" cy="487363"/>
          </a:xfrm>
          <a:prstGeom prst="rect">
            <a:avLst/>
          </a:prstGeom>
        </p:spPr>
      </p:pic>
    </p:spTree>
    <p:extLst>
      <p:ext uri="{BB962C8B-B14F-4D97-AF65-F5344CB8AC3E}">
        <p14:creationId xmlns:p14="http://schemas.microsoft.com/office/powerpoint/2010/main" val="30695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14B7AE-D380-46F0-921D-0E0E51769CDC}"/>
              </a:ext>
            </a:extLst>
          </p:cNvPr>
          <p:cNvPicPr>
            <a:picLocks noChangeAspect="1"/>
          </p:cNvPicPr>
          <p:nvPr/>
        </p:nvPicPr>
        <p:blipFill>
          <a:blip r:embed="rId2"/>
          <a:stretch>
            <a:fillRect/>
          </a:stretch>
        </p:blipFill>
        <p:spPr>
          <a:xfrm>
            <a:off x="0" y="0"/>
            <a:ext cx="12192000" cy="1335024"/>
          </a:xfrm>
          <a:prstGeom prst="rect">
            <a:avLst/>
          </a:prstGeom>
        </p:spPr>
      </p:pic>
      <p:pic>
        <p:nvPicPr>
          <p:cNvPr id="4" name="Picture 3">
            <a:extLst>
              <a:ext uri="{FF2B5EF4-FFF2-40B4-BE49-F238E27FC236}">
                <a16:creationId xmlns:a16="http://schemas.microsoft.com/office/drawing/2014/main" id="{B8F20258-81AD-4A31-A4BC-001BD74F5463}"/>
              </a:ext>
            </a:extLst>
          </p:cNvPr>
          <p:cNvPicPr>
            <a:picLocks noChangeAspect="1"/>
          </p:cNvPicPr>
          <p:nvPr/>
        </p:nvPicPr>
        <p:blipFill>
          <a:blip r:embed="rId3"/>
          <a:stretch>
            <a:fillRect/>
          </a:stretch>
        </p:blipFill>
        <p:spPr>
          <a:xfrm>
            <a:off x="0" y="0"/>
            <a:ext cx="536448" cy="6858000"/>
          </a:xfrm>
          <a:prstGeom prst="rect">
            <a:avLst/>
          </a:prstGeom>
        </p:spPr>
      </p:pic>
      <p:pic>
        <p:nvPicPr>
          <p:cNvPr id="5" name="Picture 4">
            <a:extLst>
              <a:ext uri="{FF2B5EF4-FFF2-40B4-BE49-F238E27FC236}">
                <a16:creationId xmlns:a16="http://schemas.microsoft.com/office/drawing/2014/main" id="{0C560DE4-7641-4052-B39C-414A5206314F}"/>
              </a:ext>
            </a:extLst>
          </p:cNvPr>
          <p:cNvPicPr>
            <a:picLocks noChangeAspect="1"/>
          </p:cNvPicPr>
          <p:nvPr/>
        </p:nvPicPr>
        <p:blipFill>
          <a:blip r:embed="rId4"/>
          <a:stretch>
            <a:fillRect/>
          </a:stretch>
        </p:blipFill>
        <p:spPr>
          <a:xfrm>
            <a:off x="654052" y="0"/>
            <a:ext cx="6097" cy="1335140"/>
          </a:xfrm>
          <a:prstGeom prst="rect">
            <a:avLst/>
          </a:prstGeom>
        </p:spPr>
      </p:pic>
      <p:pic>
        <p:nvPicPr>
          <p:cNvPr id="6" name="Picture 5">
            <a:extLst>
              <a:ext uri="{FF2B5EF4-FFF2-40B4-BE49-F238E27FC236}">
                <a16:creationId xmlns:a16="http://schemas.microsoft.com/office/drawing/2014/main" id="{3B27CD74-33E8-4BE3-9352-476C392C7D25}"/>
              </a:ext>
            </a:extLst>
          </p:cNvPr>
          <p:cNvPicPr>
            <a:picLocks noChangeAspect="1"/>
          </p:cNvPicPr>
          <p:nvPr/>
        </p:nvPicPr>
        <p:blipFill>
          <a:blip r:embed="rId5"/>
          <a:stretch>
            <a:fillRect/>
          </a:stretch>
        </p:blipFill>
        <p:spPr>
          <a:xfrm>
            <a:off x="658010" y="1335024"/>
            <a:ext cx="6097" cy="5547841"/>
          </a:xfrm>
          <a:prstGeom prst="rect">
            <a:avLst/>
          </a:prstGeom>
        </p:spPr>
      </p:pic>
      <p:sp>
        <p:nvSpPr>
          <p:cNvPr id="2" name="Title 1">
            <a:extLst>
              <a:ext uri="{FF2B5EF4-FFF2-40B4-BE49-F238E27FC236}">
                <a16:creationId xmlns:a16="http://schemas.microsoft.com/office/drawing/2014/main" id="{0309E488-F633-4B85-9559-6A11810C4991}"/>
              </a:ext>
            </a:extLst>
          </p:cNvPr>
          <p:cNvSpPr>
            <a:spLocks noGrp="1"/>
          </p:cNvSpPr>
          <p:nvPr>
            <p:ph type="title"/>
          </p:nvPr>
        </p:nvSpPr>
        <p:spPr>
          <a:xfrm>
            <a:off x="785669" y="595744"/>
            <a:ext cx="9826275" cy="739280"/>
          </a:xfrm>
        </p:spPr>
        <p:txBody>
          <a:bodyPr/>
          <a:lstStyle/>
          <a:p>
            <a:r>
              <a:rPr lang="en-US" dirty="0">
                <a:solidFill>
                  <a:schemeClr val="bg1"/>
                </a:solidFill>
              </a:rPr>
              <a:t>References: </a:t>
            </a:r>
          </a:p>
        </p:txBody>
      </p:sp>
      <p:sp>
        <p:nvSpPr>
          <p:cNvPr id="7" name="TextBox 6">
            <a:extLst>
              <a:ext uri="{FF2B5EF4-FFF2-40B4-BE49-F238E27FC236}">
                <a16:creationId xmlns:a16="http://schemas.microsoft.com/office/drawing/2014/main" id="{0EF74FAC-A4EB-4423-8F96-C51321FF39D0}"/>
              </a:ext>
            </a:extLst>
          </p:cNvPr>
          <p:cNvSpPr txBox="1"/>
          <p:nvPr/>
        </p:nvSpPr>
        <p:spPr>
          <a:xfrm>
            <a:off x="1322908" y="163718"/>
            <a:ext cx="8751796" cy="6762429"/>
          </a:xfrm>
          <a:prstGeom prst="rect">
            <a:avLst/>
          </a:prstGeom>
          <a:noFill/>
        </p:spPr>
        <p:txBody>
          <a:bodyPr wrap="square" rtlCol="0">
            <a:spAutoFit/>
          </a:bodyPr>
          <a:lstStyle/>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100" dirty="0">
                <a:effectLst/>
              </a:rPr>
              <a:t>Boyce, P. (2021, February 07). Complementary goods definition. Retrieved February 19, 2021, from https://boycewire.com/complementary-goods-	definition/</a:t>
            </a:r>
          </a:p>
          <a:p>
            <a:endParaRPr lang="en-US" sz="1100" dirty="0">
              <a:effectLst/>
            </a:endParaRPr>
          </a:p>
          <a:p>
            <a:r>
              <a:rPr lang="en-US" sz="1100" dirty="0">
                <a:effectLst/>
              </a:rPr>
              <a:t>Boyce, P. (2021, February 08). Oligopoly definition. Retrieved February 17, 2021, from https://boycewire.com/oligopoly-definition/</a:t>
            </a:r>
          </a:p>
          <a:p>
            <a:endParaRPr lang="en-US" sz="1100" dirty="0">
              <a:effectLst/>
            </a:endParaRPr>
          </a:p>
          <a:p>
            <a:r>
              <a:rPr lang="en-US" sz="1100" dirty="0">
                <a:effectLst/>
              </a:rPr>
              <a:t>Boyce, P. (2021, February 13). Substitute goods definition. Retrieved February 19, 2021, from https://boycewire.com/substitute-goods-definition/</a:t>
            </a:r>
          </a:p>
          <a:p>
            <a:endParaRPr lang="en-US" sz="1100" dirty="0">
              <a:effectLst/>
            </a:endParaRPr>
          </a:p>
          <a:p>
            <a:r>
              <a:rPr lang="en-US" sz="1100" dirty="0">
                <a:effectLst/>
              </a:rPr>
              <a:t>Determinants of demand: Price of complements and substitutes (video). (n.d.). Retrieved February 19, 2021, from 	https://www.khanacademy.org/economics-finance-domain/ap-macroeconomics/basic-economics-concepts-macro/demand/v/price-	of-related-products-and-demand</a:t>
            </a:r>
          </a:p>
          <a:p>
            <a:endParaRPr lang="en-US" sz="1100" dirty="0">
              <a:effectLst/>
            </a:endParaRPr>
          </a:p>
          <a:p>
            <a:r>
              <a:rPr lang="en-US" sz="1100" dirty="0" err="1">
                <a:effectLst/>
              </a:rPr>
              <a:t>Goolsbee</a:t>
            </a:r>
            <a:r>
              <a:rPr lang="en-US" sz="1100" dirty="0">
                <a:effectLst/>
              </a:rPr>
              <a:t>, A., Levitt, S. D., &amp; </a:t>
            </a:r>
            <a:r>
              <a:rPr lang="en-US" sz="1100" dirty="0" err="1">
                <a:effectLst/>
              </a:rPr>
              <a:t>Syverson</a:t>
            </a:r>
            <a:r>
              <a:rPr lang="en-US" sz="1100" dirty="0">
                <a:effectLst/>
              </a:rPr>
              <a:t>, C. (2016). </a:t>
            </a:r>
            <a:r>
              <a:rPr lang="en-US" sz="1100" i="1" dirty="0">
                <a:effectLst/>
              </a:rPr>
              <a:t>Microeconomics</a:t>
            </a:r>
            <a:r>
              <a:rPr lang="en-US" sz="1100" dirty="0">
                <a:effectLst/>
              </a:rPr>
              <a:t> (2nd ed.). New York, NY: Worth.</a:t>
            </a:r>
          </a:p>
          <a:p>
            <a:endParaRPr lang="en-US" sz="1100" dirty="0">
              <a:effectLst/>
            </a:endParaRPr>
          </a:p>
          <a:p>
            <a:r>
              <a:rPr lang="en-US" sz="1100" dirty="0" err="1">
                <a:effectLst/>
              </a:rPr>
              <a:t>Makler</a:t>
            </a:r>
            <a:r>
              <a:rPr lang="en-US" sz="1100" dirty="0">
                <a:effectLst/>
              </a:rPr>
              <a:t>, C. (2017). </a:t>
            </a:r>
            <a:r>
              <a:rPr lang="en-US" sz="1100" dirty="0" err="1">
                <a:effectLst/>
              </a:rPr>
              <a:t>Econgraphs</a:t>
            </a:r>
            <a:r>
              <a:rPr lang="en-US" sz="1100" dirty="0">
                <a:effectLst/>
              </a:rPr>
              <a:t>. Retrieved February 19, 2021, from https://www.econgraphs.org/</a:t>
            </a:r>
          </a:p>
          <a:p>
            <a:endParaRPr lang="en-US" sz="1100" dirty="0">
              <a:effectLst/>
            </a:endParaRPr>
          </a:p>
          <a:p>
            <a:r>
              <a:rPr lang="en-US" sz="1100" dirty="0">
                <a:effectLst/>
              </a:rPr>
              <a:t>McKenzie, G. (2020, July 9). Modern day oligopoly - UPS and FedEx. Retrieved February 19, 2021, from https://www.lojistic.com/blog/modern-day-	oligopoly-ups-and-</a:t>
            </a:r>
            <a:r>
              <a:rPr lang="en-US" sz="1100" dirty="0" err="1">
                <a:effectLst/>
              </a:rPr>
              <a:t>fedex</a:t>
            </a:r>
            <a:endParaRPr lang="en-US" sz="1100" dirty="0">
              <a:effectLst/>
            </a:endParaRPr>
          </a:p>
          <a:p>
            <a:endParaRPr lang="en-US" sz="1100" dirty="0">
              <a:effectLst/>
            </a:endParaRPr>
          </a:p>
          <a:p>
            <a:r>
              <a:rPr lang="en-US" sz="1100" dirty="0">
                <a:effectLst/>
              </a:rPr>
              <a:t>Our story. (n.d.). Retrieved February 19, 2021, from https://overtone.co/</a:t>
            </a:r>
          </a:p>
          <a:p>
            <a:endParaRPr lang="en-US" sz="1100" dirty="0">
              <a:effectLst/>
            </a:endParaRPr>
          </a:p>
          <a:p>
            <a:r>
              <a:rPr lang="en-US" sz="1100" dirty="0" err="1">
                <a:effectLst/>
              </a:rPr>
              <a:t>OVertone</a:t>
            </a:r>
            <a:r>
              <a:rPr lang="en-US" sz="1100" dirty="0">
                <a:effectLst/>
              </a:rPr>
              <a:t> haircare Competitors, Revenue, alternatives and pricing. (n.d.). Retrieved February 19, 2021, from 	https://growjo.com/company/oVertone_Haircare</a:t>
            </a:r>
          </a:p>
          <a:p>
            <a:endParaRPr lang="en-US" sz="1100" dirty="0">
              <a:effectLst/>
            </a:endParaRPr>
          </a:p>
          <a:p>
            <a:r>
              <a:rPr lang="en-US" sz="1100" dirty="0">
                <a:effectLst/>
              </a:rPr>
              <a:t>Smith, C. (2020, March 26). Supply &amp; demand Shocks amid Coronavirus: St. Louis Fed. Retrieved February 26, 2021, from 	https://www.stlouisfed.org/open-vault/2020/march/supply-demand-shocks-coronavirus</a:t>
            </a:r>
          </a:p>
          <a:p>
            <a:endParaRPr lang="en-US" sz="1100" dirty="0">
              <a:effectLst/>
            </a:endParaRPr>
          </a:p>
          <a:p>
            <a:r>
              <a:rPr lang="en-US" sz="1100" dirty="0">
                <a:effectLst/>
              </a:rPr>
              <a:t>Spaulding, W. C. (n.d.). Oligopoly pricing models. Retrieved February 19, 2021, from https://thismatter.com/economics/oligopoly-pricing-models.htm</a:t>
            </a:r>
          </a:p>
          <a:p>
            <a:endParaRPr lang="en-US" sz="1100" dirty="0">
              <a:effectLst/>
            </a:endParaRPr>
          </a:p>
          <a:p>
            <a:r>
              <a:rPr lang="en-US" sz="1100" dirty="0">
                <a:effectLst/>
              </a:rPr>
              <a:t>Thea, F. (2017, March 23). How overtone brought an existing solution to a market that didn't know about it (yet). Retrieved February 19, 2021, from 	https://www.shopify.com/blog/selling-an-existing-solution</a:t>
            </a:r>
          </a:p>
          <a:p>
            <a:pPr marL="457200" marR="0" indent="-45720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4045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tree, person, outdoor, clothing&#10;&#10;Description automatically generated">
            <a:extLst>
              <a:ext uri="{FF2B5EF4-FFF2-40B4-BE49-F238E27FC236}">
                <a16:creationId xmlns:a16="http://schemas.microsoft.com/office/drawing/2014/main" id="{AF3ED9C0-7936-4D77-A50F-E645AA35FB17}"/>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56836" y="1710501"/>
            <a:ext cx="2836068" cy="3781425"/>
          </a:xfrm>
        </p:spPr>
      </p:pic>
      <p:pic>
        <p:nvPicPr>
          <p:cNvPr id="5" name="Picture 4">
            <a:extLst>
              <a:ext uri="{FF2B5EF4-FFF2-40B4-BE49-F238E27FC236}">
                <a16:creationId xmlns:a16="http://schemas.microsoft.com/office/drawing/2014/main" id="{FA2BB8EF-38EB-4725-A22B-561DC2D2DC0D}"/>
              </a:ext>
            </a:extLst>
          </p:cNvPr>
          <p:cNvPicPr>
            <a:picLocks noChangeAspect="1"/>
          </p:cNvPicPr>
          <p:nvPr/>
        </p:nvPicPr>
        <p:blipFill>
          <a:blip r:embed="rId7"/>
          <a:stretch>
            <a:fillRect/>
          </a:stretch>
        </p:blipFill>
        <p:spPr>
          <a:xfrm>
            <a:off x="0" y="0"/>
            <a:ext cx="12192000" cy="1333691"/>
          </a:xfrm>
          <a:prstGeom prst="rect">
            <a:avLst/>
          </a:prstGeom>
        </p:spPr>
      </p:pic>
      <p:sp>
        <p:nvSpPr>
          <p:cNvPr id="2" name="Title 1">
            <a:extLst>
              <a:ext uri="{FF2B5EF4-FFF2-40B4-BE49-F238E27FC236}">
                <a16:creationId xmlns:a16="http://schemas.microsoft.com/office/drawing/2014/main" id="{7D5821BE-64F2-41EA-ABAF-7B965C33B3A5}"/>
              </a:ext>
            </a:extLst>
          </p:cNvPr>
          <p:cNvSpPr>
            <a:spLocks noGrp="1"/>
          </p:cNvSpPr>
          <p:nvPr>
            <p:ph type="title"/>
          </p:nvPr>
        </p:nvSpPr>
        <p:spPr>
          <a:xfrm>
            <a:off x="839788" y="457201"/>
            <a:ext cx="3932237" cy="650240"/>
          </a:xfrm>
        </p:spPr>
        <p:txBody>
          <a:bodyPr/>
          <a:lstStyle/>
          <a:p>
            <a:r>
              <a:rPr lang="en-US" dirty="0">
                <a:solidFill>
                  <a:schemeClr val="bg1"/>
                </a:solidFill>
              </a:rPr>
              <a:t>Your Presenters</a:t>
            </a:r>
          </a:p>
        </p:txBody>
      </p:sp>
      <p:pic>
        <p:nvPicPr>
          <p:cNvPr id="6" name="Picture 5">
            <a:extLst>
              <a:ext uri="{FF2B5EF4-FFF2-40B4-BE49-F238E27FC236}">
                <a16:creationId xmlns:a16="http://schemas.microsoft.com/office/drawing/2014/main" id="{DD2D5177-1B22-4143-8AB3-AEB296FC1133}"/>
              </a:ext>
            </a:extLst>
          </p:cNvPr>
          <p:cNvPicPr>
            <a:picLocks noChangeAspect="1"/>
          </p:cNvPicPr>
          <p:nvPr/>
        </p:nvPicPr>
        <p:blipFill>
          <a:blip r:embed="rId8"/>
          <a:stretch>
            <a:fillRect/>
          </a:stretch>
        </p:blipFill>
        <p:spPr>
          <a:xfrm>
            <a:off x="0" y="-4763"/>
            <a:ext cx="529411" cy="6858000"/>
          </a:xfrm>
          <a:prstGeom prst="rect">
            <a:avLst/>
          </a:prstGeom>
        </p:spPr>
      </p:pic>
      <p:pic>
        <p:nvPicPr>
          <p:cNvPr id="7" name="Picture 6">
            <a:extLst>
              <a:ext uri="{FF2B5EF4-FFF2-40B4-BE49-F238E27FC236}">
                <a16:creationId xmlns:a16="http://schemas.microsoft.com/office/drawing/2014/main" id="{8236221A-882F-4F55-9EA4-64BC5F636006}"/>
              </a:ext>
            </a:extLst>
          </p:cNvPr>
          <p:cNvPicPr>
            <a:picLocks noChangeAspect="1"/>
          </p:cNvPicPr>
          <p:nvPr/>
        </p:nvPicPr>
        <p:blipFill>
          <a:blip r:embed="rId9"/>
          <a:stretch>
            <a:fillRect/>
          </a:stretch>
        </p:blipFill>
        <p:spPr>
          <a:xfrm>
            <a:off x="731944" y="-4763"/>
            <a:ext cx="6097" cy="1335140"/>
          </a:xfrm>
          <a:prstGeom prst="rect">
            <a:avLst/>
          </a:prstGeom>
        </p:spPr>
      </p:pic>
      <p:pic>
        <p:nvPicPr>
          <p:cNvPr id="8" name="Picture 7">
            <a:extLst>
              <a:ext uri="{FF2B5EF4-FFF2-40B4-BE49-F238E27FC236}">
                <a16:creationId xmlns:a16="http://schemas.microsoft.com/office/drawing/2014/main" id="{D4BA9887-83A0-4FF0-B272-20054977B05A}"/>
              </a:ext>
            </a:extLst>
          </p:cNvPr>
          <p:cNvPicPr>
            <a:picLocks noChangeAspect="1"/>
          </p:cNvPicPr>
          <p:nvPr/>
        </p:nvPicPr>
        <p:blipFill>
          <a:blip r:embed="rId10"/>
          <a:stretch>
            <a:fillRect/>
          </a:stretch>
        </p:blipFill>
        <p:spPr>
          <a:xfrm>
            <a:off x="736007" y="1311493"/>
            <a:ext cx="6097" cy="5541744"/>
          </a:xfrm>
          <a:prstGeom prst="rect">
            <a:avLst/>
          </a:prstGeom>
        </p:spPr>
      </p:pic>
      <p:pic>
        <p:nvPicPr>
          <p:cNvPr id="12" name="Picture 11" descr="A person standing in a field&#10;&#10;Description automatically generated with medium confidence">
            <a:extLst>
              <a:ext uri="{FF2B5EF4-FFF2-40B4-BE49-F238E27FC236}">
                <a16:creationId xmlns:a16="http://schemas.microsoft.com/office/drawing/2014/main" id="{E08B68F4-875B-44DF-B201-83376833D34F}"/>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20000" contrast="9000"/>
                    </a14:imgEffect>
                  </a14:imgLayer>
                </a14:imgProps>
              </a:ext>
              <a:ext uri="{28A0092B-C50C-407E-A947-70E740481C1C}">
                <a14:useLocalDpi xmlns:a14="http://schemas.microsoft.com/office/drawing/2010/main" val="0"/>
              </a:ext>
            </a:extLst>
          </a:blip>
          <a:stretch>
            <a:fillRect/>
          </a:stretch>
        </p:blipFill>
        <p:spPr>
          <a:xfrm>
            <a:off x="2194819" y="1750696"/>
            <a:ext cx="3310370" cy="3701034"/>
          </a:xfrm>
          <a:prstGeom prst="rect">
            <a:avLst/>
          </a:prstGeom>
        </p:spPr>
      </p:pic>
      <p:sp>
        <p:nvSpPr>
          <p:cNvPr id="13" name="TextBox 12">
            <a:extLst>
              <a:ext uri="{FF2B5EF4-FFF2-40B4-BE49-F238E27FC236}">
                <a16:creationId xmlns:a16="http://schemas.microsoft.com/office/drawing/2014/main" id="{A7635861-250C-47BE-8270-ED850310AB28}"/>
              </a:ext>
            </a:extLst>
          </p:cNvPr>
          <p:cNvSpPr txBox="1"/>
          <p:nvPr/>
        </p:nvSpPr>
        <p:spPr>
          <a:xfrm>
            <a:off x="7127350" y="5499404"/>
            <a:ext cx="3495040" cy="369332"/>
          </a:xfrm>
          <a:prstGeom prst="rect">
            <a:avLst/>
          </a:prstGeom>
          <a:noFill/>
        </p:spPr>
        <p:txBody>
          <a:bodyPr wrap="square" rtlCol="0">
            <a:spAutoFit/>
          </a:bodyPr>
          <a:lstStyle/>
          <a:p>
            <a:pPr algn="ctr"/>
            <a:r>
              <a:rPr lang="en-US" dirty="0"/>
              <a:t>Sarah Hosea</a:t>
            </a:r>
          </a:p>
        </p:txBody>
      </p:sp>
      <p:sp>
        <p:nvSpPr>
          <p:cNvPr id="14" name="TextBox 13">
            <a:extLst>
              <a:ext uri="{FF2B5EF4-FFF2-40B4-BE49-F238E27FC236}">
                <a16:creationId xmlns:a16="http://schemas.microsoft.com/office/drawing/2014/main" id="{52BBC3C9-56A0-4FB0-967E-712DDDC82917}"/>
              </a:ext>
            </a:extLst>
          </p:cNvPr>
          <p:cNvSpPr txBox="1"/>
          <p:nvPr/>
        </p:nvSpPr>
        <p:spPr>
          <a:xfrm>
            <a:off x="2377821" y="5432194"/>
            <a:ext cx="2944366" cy="369332"/>
          </a:xfrm>
          <a:prstGeom prst="rect">
            <a:avLst/>
          </a:prstGeom>
          <a:noFill/>
        </p:spPr>
        <p:txBody>
          <a:bodyPr wrap="square" rtlCol="0">
            <a:spAutoFit/>
          </a:bodyPr>
          <a:lstStyle/>
          <a:p>
            <a:pPr algn="ctr"/>
            <a:r>
              <a:rPr lang="en-US" dirty="0"/>
              <a:t>Kayli Hill</a:t>
            </a:r>
          </a:p>
        </p:txBody>
      </p:sp>
      <p:pic>
        <p:nvPicPr>
          <p:cNvPr id="3" name="Recorded Sound">
            <a:hlinkClick r:id="" action="ppaction://media"/>
            <a:extLst>
              <a:ext uri="{FF2B5EF4-FFF2-40B4-BE49-F238E27FC236}">
                <a16:creationId xmlns:a16="http://schemas.microsoft.com/office/drawing/2014/main" id="{50F11B40-2139-4E84-85DF-186806C8DAA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55993" y="6218382"/>
            <a:ext cx="406400" cy="406400"/>
          </a:xfrm>
          <a:prstGeom prst="rect">
            <a:avLst/>
          </a:prstGeom>
        </p:spPr>
      </p:pic>
    </p:spTree>
    <p:extLst>
      <p:ext uri="{BB962C8B-B14F-4D97-AF65-F5344CB8AC3E}">
        <p14:creationId xmlns:p14="http://schemas.microsoft.com/office/powerpoint/2010/main" val="382768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68DE18F-2C87-49FB-999A-6BBCA370619E}"/>
              </a:ext>
            </a:extLst>
          </p:cNvPr>
          <p:cNvPicPr>
            <a:picLocks noGrp="1" noChangeAspect="1"/>
          </p:cNvPicPr>
          <p:nvPr>
            <p:ph idx="1"/>
          </p:nvPr>
        </p:nvPicPr>
        <p:blipFill>
          <a:blip r:embed="rId5"/>
          <a:stretch>
            <a:fillRect/>
          </a:stretch>
        </p:blipFill>
        <p:spPr>
          <a:xfrm>
            <a:off x="7141043" y="2248449"/>
            <a:ext cx="2171700" cy="742950"/>
          </a:xfrm>
        </p:spPr>
      </p:pic>
      <p:pic>
        <p:nvPicPr>
          <p:cNvPr id="4" name="Picture 3">
            <a:extLst>
              <a:ext uri="{FF2B5EF4-FFF2-40B4-BE49-F238E27FC236}">
                <a16:creationId xmlns:a16="http://schemas.microsoft.com/office/drawing/2014/main" id="{D5A18B0A-145F-4DB8-959C-1C3D05B86525}"/>
              </a:ext>
            </a:extLst>
          </p:cNvPr>
          <p:cNvPicPr>
            <a:picLocks noChangeAspect="1"/>
          </p:cNvPicPr>
          <p:nvPr/>
        </p:nvPicPr>
        <p:blipFill>
          <a:blip r:embed="rId6"/>
          <a:stretch>
            <a:fillRect/>
          </a:stretch>
        </p:blipFill>
        <p:spPr>
          <a:xfrm>
            <a:off x="0" y="0"/>
            <a:ext cx="12192000" cy="1335024"/>
          </a:xfrm>
          <a:prstGeom prst="rect">
            <a:avLst/>
          </a:prstGeom>
        </p:spPr>
      </p:pic>
      <p:sp>
        <p:nvSpPr>
          <p:cNvPr id="2" name="Title 1">
            <a:extLst>
              <a:ext uri="{FF2B5EF4-FFF2-40B4-BE49-F238E27FC236}">
                <a16:creationId xmlns:a16="http://schemas.microsoft.com/office/drawing/2014/main" id="{E9A642E9-4056-4F7D-A47A-8FF28652354B}"/>
              </a:ext>
            </a:extLst>
          </p:cNvPr>
          <p:cNvSpPr>
            <a:spLocks noGrp="1"/>
          </p:cNvSpPr>
          <p:nvPr>
            <p:ph type="title"/>
          </p:nvPr>
        </p:nvSpPr>
        <p:spPr>
          <a:xfrm>
            <a:off x="838200" y="365125"/>
            <a:ext cx="10358120" cy="969899"/>
          </a:xfrm>
        </p:spPr>
        <p:txBody>
          <a:bodyPr/>
          <a:lstStyle/>
          <a:p>
            <a:r>
              <a:rPr lang="en-US" dirty="0">
                <a:solidFill>
                  <a:schemeClr val="bg1"/>
                </a:solidFill>
              </a:rPr>
              <a:t>Who oVertone Haircare is…</a:t>
            </a:r>
          </a:p>
        </p:txBody>
      </p:sp>
      <p:pic>
        <p:nvPicPr>
          <p:cNvPr id="5" name="Picture 4">
            <a:extLst>
              <a:ext uri="{FF2B5EF4-FFF2-40B4-BE49-F238E27FC236}">
                <a16:creationId xmlns:a16="http://schemas.microsoft.com/office/drawing/2014/main" id="{942EC520-270C-46B6-8F26-40E33572D8DD}"/>
              </a:ext>
            </a:extLst>
          </p:cNvPr>
          <p:cNvPicPr>
            <a:picLocks noChangeAspect="1"/>
          </p:cNvPicPr>
          <p:nvPr/>
        </p:nvPicPr>
        <p:blipFill>
          <a:blip r:embed="rId7"/>
          <a:stretch>
            <a:fillRect/>
          </a:stretch>
        </p:blipFill>
        <p:spPr>
          <a:xfrm>
            <a:off x="0" y="0"/>
            <a:ext cx="530352" cy="6858000"/>
          </a:xfrm>
          <a:prstGeom prst="rect">
            <a:avLst/>
          </a:prstGeom>
        </p:spPr>
      </p:pic>
      <p:pic>
        <p:nvPicPr>
          <p:cNvPr id="6" name="Picture 5">
            <a:extLst>
              <a:ext uri="{FF2B5EF4-FFF2-40B4-BE49-F238E27FC236}">
                <a16:creationId xmlns:a16="http://schemas.microsoft.com/office/drawing/2014/main" id="{02FE4344-0DDA-474D-B984-7F82D8927647}"/>
              </a:ext>
            </a:extLst>
          </p:cNvPr>
          <p:cNvPicPr>
            <a:picLocks noChangeAspect="1"/>
          </p:cNvPicPr>
          <p:nvPr/>
        </p:nvPicPr>
        <p:blipFill>
          <a:blip r:embed="rId8"/>
          <a:stretch>
            <a:fillRect/>
          </a:stretch>
        </p:blipFill>
        <p:spPr>
          <a:xfrm>
            <a:off x="681227" y="0"/>
            <a:ext cx="6097" cy="1335140"/>
          </a:xfrm>
          <a:prstGeom prst="rect">
            <a:avLst/>
          </a:prstGeom>
        </p:spPr>
      </p:pic>
      <p:pic>
        <p:nvPicPr>
          <p:cNvPr id="7" name="Picture 6">
            <a:extLst>
              <a:ext uri="{FF2B5EF4-FFF2-40B4-BE49-F238E27FC236}">
                <a16:creationId xmlns:a16="http://schemas.microsoft.com/office/drawing/2014/main" id="{4DD3180C-E30E-4D84-A541-1E84B3EC112D}"/>
              </a:ext>
            </a:extLst>
          </p:cNvPr>
          <p:cNvPicPr>
            <a:picLocks noChangeAspect="1"/>
          </p:cNvPicPr>
          <p:nvPr/>
        </p:nvPicPr>
        <p:blipFill>
          <a:blip r:embed="rId9"/>
          <a:stretch>
            <a:fillRect/>
          </a:stretch>
        </p:blipFill>
        <p:spPr>
          <a:xfrm>
            <a:off x="681227" y="1335024"/>
            <a:ext cx="6097" cy="5541744"/>
          </a:xfrm>
          <a:prstGeom prst="rect">
            <a:avLst/>
          </a:prstGeom>
        </p:spPr>
      </p:pic>
      <p:sp>
        <p:nvSpPr>
          <p:cNvPr id="3" name="TextBox 2">
            <a:extLst>
              <a:ext uri="{FF2B5EF4-FFF2-40B4-BE49-F238E27FC236}">
                <a16:creationId xmlns:a16="http://schemas.microsoft.com/office/drawing/2014/main" id="{15A27E29-BC3A-4205-8B41-FF6A5BBA5FF9}"/>
              </a:ext>
            </a:extLst>
          </p:cNvPr>
          <p:cNvSpPr txBox="1"/>
          <p:nvPr/>
        </p:nvSpPr>
        <p:spPr>
          <a:xfrm>
            <a:off x="945222" y="2886689"/>
            <a:ext cx="3421482"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Launched in 2014</a:t>
            </a:r>
          </a:p>
          <a:p>
            <a:pPr marL="285750" indent="-285750">
              <a:buFont typeface="Arial" panose="020B0604020202020204" pitchFamily="34" charset="0"/>
              <a:buChar char="•"/>
            </a:pPr>
            <a:r>
              <a:rPr lang="en-US" sz="2000" dirty="0"/>
              <a:t>Mission: to create a product line that promotes healthy, pigmented hair without the damage of traditional dyes</a:t>
            </a:r>
          </a:p>
          <a:p>
            <a:pPr marL="285750" indent="-285750">
              <a:buFont typeface="Arial" panose="020B0604020202020204" pitchFamily="34" charset="0"/>
              <a:buChar char="•"/>
            </a:pPr>
            <a:r>
              <a:rPr lang="en-US" sz="2000" dirty="0"/>
              <a:t>Expanding offerings</a:t>
            </a:r>
          </a:p>
        </p:txBody>
      </p:sp>
      <p:pic>
        <p:nvPicPr>
          <p:cNvPr id="10" name="Picture 9">
            <a:extLst>
              <a:ext uri="{FF2B5EF4-FFF2-40B4-BE49-F238E27FC236}">
                <a16:creationId xmlns:a16="http://schemas.microsoft.com/office/drawing/2014/main" id="{90B2BBD5-7C3C-46F1-AFA4-95CD1560E3BC}"/>
              </a:ext>
            </a:extLst>
          </p:cNvPr>
          <p:cNvPicPr>
            <a:picLocks noChangeAspect="1"/>
          </p:cNvPicPr>
          <p:nvPr/>
        </p:nvPicPr>
        <p:blipFill>
          <a:blip r:embed="rId10"/>
          <a:stretch>
            <a:fillRect/>
          </a:stretch>
        </p:blipFill>
        <p:spPr>
          <a:xfrm>
            <a:off x="4624602" y="2886689"/>
            <a:ext cx="7204582" cy="2900247"/>
          </a:xfrm>
          <a:prstGeom prst="rect">
            <a:avLst/>
          </a:prstGeom>
        </p:spPr>
      </p:pic>
      <p:pic>
        <p:nvPicPr>
          <p:cNvPr id="8" name="Recorded Sound">
            <a:hlinkClick r:id="" action="ppaction://media"/>
            <a:extLst>
              <a:ext uri="{FF2B5EF4-FFF2-40B4-BE49-F238E27FC236}">
                <a16:creationId xmlns:a16="http://schemas.microsoft.com/office/drawing/2014/main" id="{3BC226FF-6213-4FC4-8D73-AF1B6645B41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85502" y="6181494"/>
            <a:ext cx="487363" cy="487363"/>
          </a:xfrm>
          <a:prstGeom prst="rect">
            <a:avLst/>
          </a:prstGeom>
        </p:spPr>
      </p:pic>
    </p:spTree>
    <p:extLst>
      <p:ext uri="{BB962C8B-B14F-4D97-AF65-F5344CB8AC3E}">
        <p14:creationId xmlns:p14="http://schemas.microsoft.com/office/powerpoint/2010/main" val="317037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E1A90F-462E-4A1B-9378-1B66F3BE7B6E}"/>
              </a:ext>
            </a:extLst>
          </p:cNvPr>
          <p:cNvPicPr>
            <a:picLocks noChangeAspect="1"/>
          </p:cNvPicPr>
          <p:nvPr/>
        </p:nvPicPr>
        <p:blipFill>
          <a:blip r:embed="rId5"/>
          <a:stretch>
            <a:fillRect/>
          </a:stretch>
        </p:blipFill>
        <p:spPr>
          <a:xfrm>
            <a:off x="0" y="-185355"/>
            <a:ext cx="12192000" cy="1335024"/>
          </a:xfrm>
          <a:prstGeom prst="rect">
            <a:avLst/>
          </a:prstGeom>
        </p:spPr>
      </p:pic>
      <p:sp>
        <p:nvSpPr>
          <p:cNvPr id="2" name="Title 1">
            <a:extLst>
              <a:ext uri="{FF2B5EF4-FFF2-40B4-BE49-F238E27FC236}">
                <a16:creationId xmlns:a16="http://schemas.microsoft.com/office/drawing/2014/main" id="{40BB669C-40D3-4AB8-B3B8-8CAF1A6D9B24}"/>
              </a:ext>
            </a:extLst>
          </p:cNvPr>
          <p:cNvSpPr>
            <a:spLocks noGrp="1"/>
          </p:cNvSpPr>
          <p:nvPr>
            <p:ph type="title"/>
          </p:nvPr>
        </p:nvSpPr>
        <p:spPr>
          <a:xfrm>
            <a:off x="944220" y="101978"/>
            <a:ext cx="10303560" cy="877824"/>
          </a:xfrm>
        </p:spPr>
        <p:txBody>
          <a:bodyPr>
            <a:normAutofit/>
          </a:bodyPr>
          <a:lstStyle/>
          <a:p>
            <a:r>
              <a:rPr lang="en-US" sz="3600" dirty="0">
                <a:solidFill>
                  <a:schemeClr val="bg1"/>
                </a:solidFill>
              </a:rPr>
              <a:t>What market structure applies to </a:t>
            </a:r>
            <a:r>
              <a:rPr lang="en-US" sz="3600" dirty="0" err="1">
                <a:solidFill>
                  <a:schemeClr val="bg1"/>
                </a:solidFill>
              </a:rPr>
              <a:t>oVertone</a:t>
            </a:r>
            <a:r>
              <a:rPr lang="en-US" sz="3600" dirty="0">
                <a:solidFill>
                  <a:schemeClr val="bg1"/>
                </a:solidFill>
              </a:rPr>
              <a:t> Haircare?</a:t>
            </a:r>
          </a:p>
        </p:txBody>
      </p:sp>
      <p:pic>
        <p:nvPicPr>
          <p:cNvPr id="9" name="Content Placeholder 8">
            <a:extLst>
              <a:ext uri="{FF2B5EF4-FFF2-40B4-BE49-F238E27FC236}">
                <a16:creationId xmlns:a16="http://schemas.microsoft.com/office/drawing/2014/main" id="{6EDD9DE3-6487-4BBD-86A7-1A3DB766D893}"/>
              </a:ext>
            </a:extLst>
          </p:cNvPr>
          <p:cNvPicPr>
            <a:picLocks noGrp="1" noChangeAspect="1"/>
          </p:cNvPicPr>
          <p:nvPr>
            <p:ph idx="1"/>
          </p:nvPr>
        </p:nvPicPr>
        <p:blipFill>
          <a:blip r:embed="rId6"/>
          <a:stretch>
            <a:fillRect/>
          </a:stretch>
        </p:blipFill>
        <p:spPr>
          <a:xfrm>
            <a:off x="5833001" y="1977579"/>
            <a:ext cx="5585417" cy="3989583"/>
          </a:xfrm>
          <a:prstGeom prst="rect">
            <a:avLst/>
          </a:prstGeom>
        </p:spPr>
      </p:pic>
      <p:sp>
        <p:nvSpPr>
          <p:cNvPr id="4" name="Text Placeholder 3">
            <a:extLst>
              <a:ext uri="{FF2B5EF4-FFF2-40B4-BE49-F238E27FC236}">
                <a16:creationId xmlns:a16="http://schemas.microsoft.com/office/drawing/2014/main" id="{47DF6B38-1A30-4CD1-A4B8-8CD1B0C9D405}"/>
              </a:ext>
            </a:extLst>
          </p:cNvPr>
          <p:cNvSpPr>
            <a:spLocks noGrp="1"/>
          </p:cNvSpPr>
          <p:nvPr>
            <p:ph type="body" sz="half" idx="2"/>
          </p:nvPr>
        </p:nvSpPr>
        <p:spPr>
          <a:xfrm>
            <a:off x="1157784" y="1637845"/>
            <a:ext cx="4245489" cy="4846082"/>
          </a:xfrm>
        </p:spPr>
        <p:txBody>
          <a:bodyPr>
            <a:normAutofit fontScale="92500" lnSpcReduction="10000"/>
          </a:bodyPr>
          <a:lstStyle/>
          <a:p>
            <a:r>
              <a:rPr lang="en-US" sz="2400" b="1" dirty="0"/>
              <a:t>What is an oligopoly with differentiated goods? </a:t>
            </a:r>
          </a:p>
          <a:p>
            <a:pPr marL="342900" indent="-342900">
              <a:buFont typeface="Arial" panose="020B0604020202020204" pitchFamily="34" charset="0"/>
              <a:buChar char="•"/>
            </a:pPr>
            <a:r>
              <a:rPr lang="en-US" sz="2400" dirty="0"/>
              <a:t>Few firms with a large market share</a:t>
            </a:r>
          </a:p>
          <a:p>
            <a:pPr marL="342900" indent="-342900">
              <a:buFont typeface="Arial" panose="020B0604020202020204" pitchFamily="34" charset="0"/>
              <a:buChar char="•"/>
            </a:pPr>
            <a:r>
              <a:rPr lang="en-US" sz="2400" dirty="0"/>
              <a:t>Firms do not produce identical products</a:t>
            </a:r>
          </a:p>
          <a:p>
            <a:pPr marL="342900" indent="-342900">
              <a:buFont typeface="Arial" panose="020B0604020202020204" pitchFamily="34" charset="0"/>
              <a:buChar char="•"/>
            </a:pPr>
            <a:r>
              <a:rPr lang="en-US" sz="2400" dirty="0"/>
              <a:t>High barriers to entry </a:t>
            </a:r>
          </a:p>
          <a:p>
            <a:pPr marL="342900" indent="-342900">
              <a:buFont typeface="Arial" panose="020B0604020202020204" pitchFamily="34" charset="0"/>
              <a:buChar char="•"/>
            </a:pPr>
            <a:r>
              <a:rPr lang="en-US" sz="2400" dirty="0"/>
              <a:t>Prices higher than those in perfectly competitive markets</a:t>
            </a:r>
          </a:p>
          <a:p>
            <a:endParaRPr lang="en-US" sz="2400" dirty="0"/>
          </a:p>
          <a:p>
            <a:r>
              <a:rPr lang="en-US" sz="2400" b="1" dirty="0"/>
              <a:t>Does oVertone fit these characteristics? </a:t>
            </a:r>
          </a:p>
          <a:p>
            <a:pPr marL="342900" indent="-342900">
              <a:buFont typeface="Arial" panose="020B0604020202020204" pitchFamily="34" charset="0"/>
              <a:buChar char="•"/>
            </a:pPr>
            <a:r>
              <a:rPr lang="en-US" sz="2400" dirty="0"/>
              <a:t>Yes!</a:t>
            </a:r>
            <a:r>
              <a:rPr lang="en-US" dirty="0"/>
              <a:t> </a:t>
            </a:r>
          </a:p>
          <a:p>
            <a:r>
              <a:rPr lang="en-US" dirty="0"/>
              <a:t>	</a:t>
            </a:r>
          </a:p>
        </p:txBody>
      </p:sp>
      <p:pic>
        <p:nvPicPr>
          <p:cNvPr id="6" name="Picture 5">
            <a:extLst>
              <a:ext uri="{FF2B5EF4-FFF2-40B4-BE49-F238E27FC236}">
                <a16:creationId xmlns:a16="http://schemas.microsoft.com/office/drawing/2014/main" id="{AC8D1368-BBC5-473B-B6BF-EFD259225282}"/>
              </a:ext>
            </a:extLst>
          </p:cNvPr>
          <p:cNvPicPr>
            <a:picLocks noChangeAspect="1"/>
          </p:cNvPicPr>
          <p:nvPr/>
        </p:nvPicPr>
        <p:blipFill>
          <a:blip r:embed="rId7"/>
          <a:stretch>
            <a:fillRect/>
          </a:stretch>
        </p:blipFill>
        <p:spPr>
          <a:xfrm>
            <a:off x="0" y="-185355"/>
            <a:ext cx="530352" cy="7043355"/>
          </a:xfrm>
          <a:prstGeom prst="rect">
            <a:avLst/>
          </a:prstGeom>
        </p:spPr>
      </p:pic>
      <p:pic>
        <p:nvPicPr>
          <p:cNvPr id="7" name="Picture 6">
            <a:extLst>
              <a:ext uri="{FF2B5EF4-FFF2-40B4-BE49-F238E27FC236}">
                <a16:creationId xmlns:a16="http://schemas.microsoft.com/office/drawing/2014/main" id="{2FC067A2-FDCB-41F3-9796-43982BA87CA1}"/>
              </a:ext>
            </a:extLst>
          </p:cNvPr>
          <p:cNvPicPr>
            <a:picLocks noChangeAspect="1"/>
          </p:cNvPicPr>
          <p:nvPr/>
        </p:nvPicPr>
        <p:blipFill>
          <a:blip r:embed="rId8"/>
          <a:stretch>
            <a:fillRect/>
          </a:stretch>
        </p:blipFill>
        <p:spPr>
          <a:xfrm>
            <a:off x="685562" y="0"/>
            <a:ext cx="6097" cy="1335140"/>
          </a:xfrm>
          <a:prstGeom prst="rect">
            <a:avLst/>
          </a:prstGeom>
        </p:spPr>
      </p:pic>
      <p:pic>
        <p:nvPicPr>
          <p:cNvPr id="8" name="Picture 7">
            <a:extLst>
              <a:ext uri="{FF2B5EF4-FFF2-40B4-BE49-F238E27FC236}">
                <a16:creationId xmlns:a16="http://schemas.microsoft.com/office/drawing/2014/main" id="{C9C83965-BB73-49D1-ADC4-4D11092E837C}"/>
              </a:ext>
            </a:extLst>
          </p:cNvPr>
          <p:cNvPicPr>
            <a:picLocks noChangeAspect="1"/>
          </p:cNvPicPr>
          <p:nvPr/>
        </p:nvPicPr>
        <p:blipFill>
          <a:blip r:embed="rId9"/>
          <a:stretch>
            <a:fillRect/>
          </a:stretch>
        </p:blipFill>
        <p:spPr>
          <a:xfrm>
            <a:off x="679465" y="1149669"/>
            <a:ext cx="6097" cy="5541744"/>
          </a:xfrm>
          <a:prstGeom prst="rect">
            <a:avLst/>
          </a:prstGeom>
        </p:spPr>
      </p:pic>
      <p:pic>
        <p:nvPicPr>
          <p:cNvPr id="3" name="Recorded Sound">
            <a:hlinkClick r:id="" action="ppaction://media"/>
            <a:extLst>
              <a:ext uri="{FF2B5EF4-FFF2-40B4-BE49-F238E27FC236}">
                <a16:creationId xmlns:a16="http://schemas.microsoft.com/office/drawing/2014/main" id="{BF0A35A4-1841-4B00-A65A-72B3D9A725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78438" y="6280727"/>
            <a:ext cx="406400" cy="406400"/>
          </a:xfrm>
          <a:prstGeom prst="rect">
            <a:avLst/>
          </a:prstGeom>
        </p:spPr>
      </p:pic>
    </p:spTree>
    <p:extLst>
      <p:ext uri="{BB962C8B-B14F-4D97-AF65-F5344CB8AC3E}">
        <p14:creationId xmlns:p14="http://schemas.microsoft.com/office/powerpoint/2010/main" val="248807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ADC9498-24A7-426F-B62F-FA49665E2E66}"/>
              </a:ext>
            </a:extLst>
          </p:cNvPr>
          <p:cNvSpPr>
            <a:spLocks noGrp="1"/>
          </p:cNvSpPr>
          <p:nvPr>
            <p:ph type="body" sz="half" idx="2"/>
          </p:nvPr>
        </p:nvSpPr>
        <p:spPr>
          <a:xfrm>
            <a:off x="6147826" y="1486928"/>
            <a:ext cx="5774999" cy="4974789"/>
          </a:xfrm>
        </p:spPr>
        <p:txBody>
          <a:bodyPr>
            <a:noAutofit/>
          </a:bodyPr>
          <a:lstStyle/>
          <a:p>
            <a:r>
              <a:rPr lang="en-US" sz="1900" b="1" dirty="0"/>
              <a:t>Products:</a:t>
            </a:r>
          </a:p>
          <a:p>
            <a:pPr marL="285750" indent="-285750">
              <a:buFont typeface="Arial" panose="020B0604020202020204" pitchFamily="34" charset="0"/>
              <a:buChar char="•"/>
            </a:pPr>
            <a:r>
              <a:rPr lang="en-US" sz="1900" dirty="0"/>
              <a:t>Conditioner kits</a:t>
            </a:r>
          </a:p>
          <a:p>
            <a:pPr marL="285750" indent="-285750">
              <a:buFont typeface="Arial" panose="020B0604020202020204" pitchFamily="34" charset="0"/>
              <a:buChar char="•"/>
            </a:pPr>
            <a:r>
              <a:rPr lang="en-US" sz="1900" dirty="0"/>
              <a:t>Clarifying shampoo</a:t>
            </a:r>
          </a:p>
          <a:p>
            <a:pPr marL="285750" indent="-285750">
              <a:buFont typeface="Arial" panose="020B0604020202020204" pitchFamily="34" charset="0"/>
              <a:buChar char="•"/>
            </a:pPr>
            <a:r>
              <a:rPr lang="en-US" sz="1900" dirty="0"/>
              <a:t>Toning conditioners</a:t>
            </a:r>
          </a:p>
          <a:p>
            <a:endParaRPr lang="en-US" sz="1900" b="1" dirty="0"/>
          </a:p>
          <a:p>
            <a:r>
              <a:rPr lang="en-US" sz="1900" b="1" dirty="0"/>
              <a:t>Prices: </a:t>
            </a:r>
          </a:p>
          <a:p>
            <a:pPr marL="285750" indent="-285750">
              <a:buFont typeface="Arial" panose="020B0604020202020204" pitchFamily="34" charset="0"/>
              <a:buChar char="•"/>
            </a:pPr>
            <a:r>
              <a:rPr lang="en-US" sz="1900" dirty="0"/>
              <a:t>Higher Prices</a:t>
            </a:r>
          </a:p>
          <a:p>
            <a:pPr marL="285750" indent="-285750">
              <a:buFont typeface="Arial" panose="020B0604020202020204" pitchFamily="34" charset="0"/>
              <a:buChar char="•"/>
            </a:pPr>
            <a:r>
              <a:rPr lang="en-US" sz="1900" dirty="0"/>
              <a:t>In oligopoly</a:t>
            </a:r>
          </a:p>
          <a:p>
            <a:pPr marL="800100" lvl="1" indent="-342900">
              <a:buFont typeface="Arial" panose="020B0604020202020204" pitchFamily="34" charset="0"/>
              <a:buChar char="•"/>
            </a:pPr>
            <a:r>
              <a:rPr lang="en-US" sz="1700" dirty="0"/>
              <a:t>if prices go up, the competitors will probably not follow</a:t>
            </a:r>
          </a:p>
          <a:p>
            <a:pPr marL="800100" lvl="1" indent="-342900">
              <a:buFont typeface="Arial" panose="020B0604020202020204" pitchFamily="34" charset="0"/>
              <a:buChar char="•"/>
            </a:pPr>
            <a:r>
              <a:rPr lang="en-US" sz="1700" dirty="0"/>
              <a:t>if prices go down, competitors will likely follow</a:t>
            </a:r>
          </a:p>
        </p:txBody>
      </p:sp>
      <p:pic>
        <p:nvPicPr>
          <p:cNvPr id="5" name="Picture 4">
            <a:extLst>
              <a:ext uri="{FF2B5EF4-FFF2-40B4-BE49-F238E27FC236}">
                <a16:creationId xmlns:a16="http://schemas.microsoft.com/office/drawing/2014/main" id="{157C7A6E-BE80-44EF-B3FD-F43355FF13AB}"/>
              </a:ext>
            </a:extLst>
          </p:cNvPr>
          <p:cNvPicPr>
            <a:picLocks noChangeAspect="1"/>
          </p:cNvPicPr>
          <p:nvPr/>
        </p:nvPicPr>
        <p:blipFill>
          <a:blip r:embed="rId5"/>
          <a:stretch>
            <a:fillRect/>
          </a:stretch>
        </p:blipFill>
        <p:spPr>
          <a:xfrm>
            <a:off x="0" y="0"/>
            <a:ext cx="12192000" cy="1333691"/>
          </a:xfrm>
          <a:prstGeom prst="rect">
            <a:avLst/>
          </a:prstGeom>
        </p:spPr>
      </p:pic>
      <p:pic>
        <p:nvPicPr>
          <p:cNvPr id="7" name="Picture 6">
            <a:extLst>
              <a:ext uri="{FF2B5EF4-FFF2-40B4-BE49-F238E27FC236}">
                <a16:creationId xmlns:a16="http://schemas.microsoft.com/office/drawing/2014/main" id="{DB5010A9-59EE-4998-8775-87D78270D887}"/>
              </a:ext>
            </a:extLst>
          </p:cNvPr>
          <p:cNvPicPr>
            <a:picLocks noChangeAspect="1"/>
          </p:cNvPicPr>
          <p:nvPr/>
        </p:nvPicPr>
        <p:blipFill>
          <a:blip r:embed="rId6"/>
          <a:stretch>
            <a:fillRect/>
          </a:stretch>
        </p:blipFill>
        <p:spPr>
          <a:xfrm>
            <a:off x="0" y="0"/>
            <a:ext cx="529411" cy="6858000"/>
          </a:xfrm>
          <a:prstGeom prst="rect">
            <a:avLst/>
          </a:prstGeom>
        </p:spPr>
      </p:pic>
      <p:pic>
        <p:nvPicPr>
          <p:cNvPr id="8" name="Picture 7">
            <a:extLst>
              <a:ext uri="{FF2B5EF4-FFF2-40B4-BE49-F238E27FC236}">
                <a16:creationId xmlns:a16="http://schemas.microsoft.com/office/drawing/2014/main" id="{1ABEA8D1-3251-415C-9DCD-2D898A42141C}"/>
              </a:ext>
            </a:extLst>
          </p:cNvPr>
          <p:cNvPicPr>
            <a:picLocks noChangeAspect="1"/>
          </p:cNvPicPr>
          <p:nvPr/>
        </p:nvPicPr>
        <p:blipFill>
          <a:blip r:embed="rId7"/>
          <a:stretch>
            <a:fillRect/>
          </a:stretch>
        </p:blipFill>
        <p:spPr>
          <a:xfrm>
            <a:off x="708449" y="0"/>
            <a:ext cx="6097" cy="1335140"/>
          </a:xfrm>
          <a:prstGeom prst="rect">
            <a:avLst/>
          </a:prstGeom>
        </p:spPr>
      </p:pic>
      <p:pic>
        <p:nvPicPr>
          <p:cNvPr id="9" name="Picture 8">
            <a:extLst>
              <a:ext uri="{FF2B5EF4-FFF2-40B4-BE49-F238E27FC236}">
                <a16:creationId xmlns:a16="http://schemas.microsoft.com/office/drawing/2014/main" id="{732D4617-2B47-4B49-BC03-D244951DCD8D}"/>
              </a:ext>
            </a:extLst>
          </p:cNvPr>
          <p:cNvPicPr>
            <a:picLocks noChangeAspect="1"/>
          </p:cNvPicPr>
          <p:nvPr/>
        </p:nvPicPr>
        <p:blipFill>
          <a:blip r:embed="rId8"/>
          <a:stretch>
            <a:fillRect/>
          </a:stretch>
        </p:blipFill>
        <p:spPr>
          <a:xfrm>
            <a:off x="708449" y="1316256"/>
            <a:ext cx="6097" cy="5541744"/>
          </a:xfrm>
          <a:prstGeom prst="rect">
            <a:avLst/>
          </a:prstGeom>
        </p:spPr>
      </p:pic>
      <p:sp>
        <p:nvSpPr>
          <p:cNvPr id="2" name="Title 1">
            <a:extLst>
              <a:ext uri="{FF2B5EF4-FFF2-40B4-BE49-F238E27FC236}">
                <a16:creationId xmlns:a16="http://schemas.microsoft.com/office/drawing/2014/main" id="{8F3E5E00-7240-4FF2-8226-B7E1858C76BB}"/>
              </a:ext>
            </a:extLst>
          </p:cNvPr>
          <p:cNvSpPr>
            <a:spLocks noGrp="1"/>
          </p:cNvSpPr>
          <p:nvPr>
            <p:ph type="title"/>
          </p:nvPr>
        </p:nvSpPr>
        <p:spPr>
          <a:xfrm>
            <a:off x="919165" y="153237"/>
            <a:ext cx="10820759" cy="1027216"/>
          </a:xfrm>
        </p:spPr>
        <p:txBody>
          <a:bodyPr>
            <a:normAutofit/>
          </a:bodyPr>
          <a:lstStyle/>
          <a:p>
            <a:r>
              <a:rPr lang="en-US" dirty="0">
                <a:solidFill>
                  <a:schemeClr val="bg1"/>
                </a:solidFill>
              </a:rPr>
              <a:t>How do oVertone’s competitors react to price changes?</a:t>
            </a:r>
          </a:p>
        </p:txBody>
      </p:sp>
      <p:pic>
        <p:nvPicPr>
          <p:cNvPr id="17" name="Picture 16">
            <a:extLst>
              <a:ext uri="{FF2B5EF4-FFF2-40B4-BE49-F238E27FC236}">
                <a16:creationId xmlns:a16="http://schemas.microsoft.com/office/drawing/2014/main" id="{0B058FFA-D0D5-4CB1-8686-3618B7E2DAF8}"/>
              </a:ext>
            </a:extLst>
          </p:cNvPr>
          <p:cNvPicPr>
            <a:picLocks noChangeAspect="1"/>
          </p:cNvPicPr>
          <p:nvPr/>
        </p:nvPicPr>
        <p:blipFill>
          <a:blip r:embed="rId9"/>
          <a:stretch>
            <a:fillRect/>
          </a:stretch>
        </p:blipFill>
        <p:spPr>
          <a:xfrm>
            <a:off x="9102923" y="1509939"/>
            <a:ext cx="2380628" cy="2368695"/>
          </a:xfrm>
          <a:prstGeom prst="rect">
            <a:avLst/>
          </a:prstGeom>
        </p:spPr>
      </p:pic>
      <p:pic>
        <p:nvPicPr>
          <p:cNvPr id="3" name="Picture 2">
            <a:extLst>
              <a:ext uri="{FF2B5EF4-FFF2-40B4-BE49-F238E27FC236}">
                <a16:creationId xmlns:a16="http://schemas.microsoft.com/office/drawing/2014/main" id="{A69E7E46-23BE-42B5-B624-6EFF687AF05F}"/>
              </a:ext>
            </a:extLst>
          </p:cNvPr>
          <p:cNvPicPr>
            <a:picLocks noChangeAspect="1"/>
          </p:cNvPicPr>
          <p:nvPr/>
        </p:nvPicPr>
        <p:blipFill>
          <a:blip r:embed="rId10"/>
          <a:stretch>
            <a:fillRect/>
          </a:stretch>
        </p:blipFill>
        <p:spPr>
          <a:xfrm>
            <a:off x="1433831" y="2035979"/>
            <a:ext cx="3994710" cy="3685309"/>
          </a:xfrm>
          <a:prstGeom prst="rect">
            <a:avLst/>
          </a:prstGeom>
        </p:spPr>
      </p:pic>
      <p:pic>
        <p:nvPicPr>
          <p:cNvPr id="6" name="Slide 5">
            <a:hlinkClick r:id="" action="ppaction://media"/>
            <a:extLst>
              <a:ext uri="{FF2B5EF4-FFF2-40B4-BE49-F238E27FC236}">
                <a16:creationId xmlns:a16="http://schemas.microsoft.com/office/drawing/2014/main" id="{5639F89F-0374-4507-887A-EBE4201D0EA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1810" y="6285362"/>
            <a:ext cx="487363" cy="487363"/>
          </a:xfrm>
          <a:prstGeom prst="rect">
            <a:avLst/>
          </a:prstGeom>
        </p:spPr>
      </p:pic>
    </p:spTree>
    <p:extLst>
      <p:ext uri="{BB962C8B-B14F-4D97-AF65-F5344CB8AC3E}">
        <p14:creationId xmlns:p14="http://schemas.microsoft.com/office/powerpoint/2010/main" val="2310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Diagram&#10;&#10;Description automatically generated">
            <a:extLst>
              <a:ext uri="{FF2B5EF4-FFF2-40B4-BE49-F238E27FC236}">
                <a16:creationId xmlns:a16="http://schemas.microsoft.com/office/drawing/2014/main" id="{4631E108-1FEE-4335-A48C-02289A9B8B0C}"/>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384943" y="1825625"/>
            <a:ext cx="4756113" cy="4351338"/>
          </a:xfrm>
        </p:spPr>
      </p:pic>
      <p:pic>
        <p:nvPicPr>
          <p:cNvPr id="5" name="Picture 4">
            <a:extLst>
              <a:ext uri="{FF2B5EF4-FFF2-40B4-BE49-F238E27FC236}">
                <a16:creationId xmlns:a16="http://schemas.microsoft.com/office/drawing/2014/main" id="{6A4A9D4F-D26A-44ED-A3DF-D37C1BBCD5B3}"/>
              </a:ext>
            </a:extLst>
          </p:cNvPr>
          <p:cNvPicPr>
            <a:picLocks noChangeAspect="1"/>
          </p:cNvPicPr>
          <p:nvPr/>
        </p:nvPicPr>
        <p:blipFill>
          <a:blip r:embed="rId6"/>
          <a:stretch>
            <a:fillRect/>
          </a:stretch>
        </p:blipFill>
        <p:spPr>
          <a:xfrm>
            <a:off x="0" y="0"/>
            <a:ext cx="12192000" cy="1335024"/>
          </a:xfrm>
          <a:prstGeom prst="rect">
            <a:avLst/>
          </a:prstGeom>
        </p:spPr>
      </p:pic>
      <p:sp>
        <p:nvSpPr>
          <p:cNvPr id="2" name="Title 1">
            <a:extLst>
              <a:ext uri="{FF2B5EF4-FFF2-40B4-BE49-F238E27FC236}">
                <a16:creationId xmlns:a16="http://schemas.microsoft.com/office/drawing/2014/main" id="{AD052476-7B44-469F-B120-95AE2B94907E}"/>
              </a:ext>
            </a:extLst>
          </p:cNvPr>
          <p:cNvSpPr>
            <a:spLocks noGrp="1"/>
          </p:cNvSpPr>
          <p:nvPr>
            <p:ph type="title"/>
          </p:nvPr>
        </p:nvSpPr>
        <p:spPr>
          <a:xfrm>
            <a:off x="732807" y="473504"/>
            <a:ext cx="10573986" cy="861520"/>
          </a:xfrm>
        </p:spPr>
        <p:txBody>
          <a:bodyPr>
            <a:noAutofit/>
          </a:bodyPr>
          <a:lstStyle/>
          <a:p>
            <a:r>
              <a:rPr lang="en-US" sz="2800" dirty="0">
                <a:solidFill>
                  <a:schemeClr val="bg1"/>
                </a:solidFill>
              </a:rPr>
              <a:t>How does the substitution effect impact pricing strategies for </a:t>
            </a:r>
            <a:r>
              <a:rPr lang="en-US" sz="2800" dirty="0" err="1">
                <a:solidFill>
                  <a:schemeClr val="bg1"/>
                </a:solidFill>
              </a:rPr>
              <a:t>oVertone</a:t>
            </a:r>
            <a:r>
              <a:rPr lang="en-US" sz="2800" dirty="0">
                <a:solidFill>
                  <a:schemeClr val="bg1"/>
                </a:solidFill>
              </a:rPr>
              <a:t>?</a:t>
            </a:r>
          </a:p>
        </p:txBody>
      </p:sp>
      <p:pic>
        <p:nvPicPr>
          <p:cNvPr id="6" name="Picture 5">
            <a:extLst>
              <a:ext uri="{FF2B5EF4-FFF2-40B4-BE49-F238E27FC236}">
                <a16:creationId xmlns:a16="http://schemas.microsoft.com/office/drawing/2014/main" id="{B1DF5A60-8FE8-4430-BF3C-8FF5A47E718C}"/>
              </a:ext>
            </a:extLst>
          </p:cNvPr>
          <p:cNvPicPr>
            <a:picLocks noChangeAspect="1"/>
          </p:cNvPicPr>
          <p:nvPr/>
        </p:nvPicPr>
        <p:blipFill>
          <a:blip r:embed="rId7"/>
          <a:stretch>
            <a:fillRect/>
          </a:stretch>
        </p:blipFill>
        <p:spPr>
          <a:xfrm>
            <a:off x="-33528" y="0"/>
            <a:ext cx="530352" cy="6858000"/>
          </a:xfrm>
          <a:prstGeom prst="rect">
            <a:avLst/>
          </a:prstGeom>
        </p:spPr>
      </p:pic>
      <p:pic>
        <p:nvPicPr>
          <p:cNvPr id="8" name="Picture 7">
            <a:extLst>
              <a:ext uri="{FF2B5EF4-FFF2-40B4-BE49-F238E27FC236}">
                <a16:creationId xmlns:a16="http://schemas.microsoft.com/office/drawing/2014/main" id="{B60FEE0C-45D3-49C5-9933-CB9DAC9BD292}"/>
              </a:ext>
            </a:extLst>
          </p:cNvPr>
          <p:cNvPicPr>
            <a:picLocks noChangeAspect="1"/>
          </p:cNvPicPr>
          <p:nvPr/>
        </p:nvPicPr>
        <p:blipFill>
          <a:blip r:embed="rId8"/>
          <a:stretch>
            <a:fillRect/>
          </a:stretch>
        </p:blipFill>
        <p:spPr>
          <a:xfrm>
            <a:off x="612676" y="0"/>
            <a:ext cx="6097" cy="1335140"/>
          </a:xfrm>
          <a:prstGeom prst="rect">
            <a:avLst/>
          </a:prstGeom>
        </p:spPr>
      </p:pic>
      <p:pic>
        <p:nvPicPr>
          <p:cNvPr id="9" name="Picture 8">
            <a:extLst>
              <a:ext uri="{FF2B5EF4-FFF2-40B4-BE49-F238E27FC236}">
                <a16:creationId xmlns:a16="http://schemas.microsoft.com/office/drawing/2014/main" id="{C79B41B4-7A49-4458-A08D-00F146C8A27A}"/>
              </a:ext>
            </a:extLst>
          </p:cNvPr>
          <p:cNvPicPr>
            <a:picLocks noChangeAspect="1"/>
          </p:cNvPicPr>
          <p:nvPr/>
        </p:nvPicPr>
        <p:blipFill>
          <a:blip r:embed="rId9"/>
          <a:stretch>
            <a:fillRect/>
          </a:stretch>
        </p:blipFill>
        <p:spPr>
          <a:xfrm>
            <a:off x="618773" y="1325640"/>
            <a:ext cx="6097" cy="5541744"/>
          </a:xfrm>
          <a:prstGeom prst="rect">
            <a:avLst/>
          </a:prstGeom>
        </p:spPr>
      </p:pic>
      <p:sp>
        <p:nvSpPr>
          <p:cNvPr id="15" name="TextBox 14">
            <a:extLst>
              <a:ext uri="{FF2B5EF4-FFF2-40B4-BE49-F238E27FC236}">
                <a16:creationId xmlns:a16="http://schemas.microsoft.com/office/drawing/2014/main" id="{EB665912-8C76-4BF7-8B89-F038F0DAF5D3}"/>
              </a:ext>
            </a:extLst>
          </p:cNvPr>
          <p:cNvSpPr txBox="1"/>
          <p:nvPr/>
        </p:nvSpPr>
        <p:spPr>
          <a:xfrm>
            <a:off x="7257881" y="6342502"/>
            <a:ext cx="3010236" cy="369332"/>
          </a:xfrm>
          <a:prstGeom prst="rect">
            <a:avLst/>
          </a:prstGeom>
          <a:noFill/>
        </p:spPr>
        <p:txBody>
          <a:bodyPr wrap="square" rtlCol="0">
            <a:spAutoFit/>
          </a:bodyPr>
          <a:lstStyle/>
          <a:p>
            <a:pPr algn="ctr"/>
            <a:r>
              <a:rPr lang="en-US" dirty="0"/>
              <a:t>Figure 2</a:t>
            </a:r>
          </a:p>
        </p:txBody>
      </p:sp>
      <p:sp>
        <p:nvSpPr>
          <p:cNvPr id="3" name="TextBox 2">
            <a:extLst>
              <a:ext uri="{FF2B5EF4-FFF2-40B4-BE49-F238E27FC236}">
                <a16:creationId xmlns:a16="http://schemas.microsoft.com/office/drawing/2014/main" id="{6D170F39-ABFD-4D5B-A2A0-2A8FFBA62D03}"/>
              </a:ext>
            </a:extLst>
          </p:cNvPr>
          <p:cNvSpPr txBox="1"/>
          <p:nvPr/>
        </p:nvSpPr>
        <p:spPr>
          <a:xfrm>
            <a:off x="1021278" y="1710047"/>
            <a:ext cx="5068625" cy="6155531"/>
          </a:xfrm>
          <a:prstGeom prst="rect">
            <a:avLst/>
          </a:prstGeom>
          <a:noFill/>
        </p:spPr>
        <p:txBody>
          <a:bodyPr wrap="square" rtlCol="0">
            <a:spAutoFit/>
          </a:bodyPr>
          <a:lstStyle/>
          <a:p>
            <a:pPr marL="285750" indent="-285750">
              <a:buFont typeface="Arial" panose="020B0604020202020204" pitchFamily="34" charset="0"/>
              <a:buChar char="•"/>
            </a:pPr>
            <a:r>
              <a:rPr lang="en-US" sz="1600" b="0" i="0" dirty="0">
                <a:solidFill>
                  <a:srgbClr val="3A3A3A"/>
                </a:solidFill>
                <a:effectLst/>
                <a:latin typeface="helvetica" panose="020B0604020202020204" pitchFamily="34" charset="0"/>
              </a:rPr>
              <a:t>Perfect substitutes are easily traded for a competitor.</a:t>
            </a:r>
          </a:p>
          <a:p>
            <a:endParaRPr lang="en-US" sz="1600" b="0" i="0" dirty="0">
              <a:solidFill>
                <a:srgbClr val="3A3A3A"/>
              </a:solidFill>
              <a:effectLst/>
              <a:latin typeface="helvetica" panose="020B0604020202020204" pitchFamily="34" charset="0"/>
            </a:endParaRPr>
          </a:p>
          <a:p>
            <a:pPr marL="285750" indent="-285750">
              <a:buFont typeface="Arial" panose="020B0604020202020204" pitchFamily="34" charset="0"/>
              <a:buChar char="•"/>
            </a:pPr>
            <a:r>
              <a:rPr lang="en-US" sz="1600" dirty="0">
                <a:solidFill>
                  <a:srgbClr val="3A3A3A"/>
                </a:solidFill>
                <a:latin typeface="helvetica" panose="020B0604020202020204" pitchFamily="34" charset="0"/>
              </a:rPr>
              <a:t>Indifference curve steepness demonstrates marginal rate of substitution.</a:t>
            </a:r>
          </a:p>
          <a:p>
            <a:endParaRPr lang="en-US" sz="1600" b="0" i="0" dirty="0">
              <a:solidFill>
                <a:srgbClr val="3A3A3A"/>
              </a:solidFill>
              <a:effectLst/>
              <a:latin typeface="helvetica" panose="020B0604020202020204" pitchFamily="34" charset="0"/>
            </a:endParaRPr>
          </a:p>
          <a:p>
            <a:endParaRPr lang="en-US" sz="1600" dirty="0">
              <a:solidFill>
                <a:srgbClr val="3A3A3A"/>
              </a:solidFill>
              <a:latin typeface="helvetica" panose="020B0604020202020204" pitchFamily="34" charset="0"/>
            </a:endParaRPr>
          </a:p>
          <a:p>
            <a:endParaRPr lang="en-US" sz="1600" b="0" i="0" dirty="0">
              <a:solidFill>
                <a:srgbClr val="3A3A3A"/>
              </a:solidFill>
              <a:effectLst/>
              <a:latin typeface="helvetica" panose="020B0604020202020204" pitchFamily="34" charset="0"/>
            </a:endParaRPr>
          </a:p>
          <a:p>
            <a:endParaRPr lang="en-US" sz="1600" b="0" i="0" dirty="0">
              <a:solidFill>
                <a:srgbClr val="3A3A3A"/>
              </a:solidFill>
              <a:effectLst/>
              <a:latin typeface="helvetica" panose="020B0604020202020204" pitchFamily="34" charset="0"/>
            </a:endParaRPr>
          </a:p>
          <a:p>
            <a:r>
              <a:rPr lang="en-US" sz="1600" b="1" dirty="0">
                <a:solidFill>
                  <a:srgbClr val="3A3A3A"/>
                </a:solidFill>
                <a:latin typeface="helvetica" panose="020B0604020202020204" pitchFamily="34" charset="0"/>
              </a:rPr>
              <a:t>Customer Segmentation:</a:t>
            </a:r>
          </a:p>
          <a:p>
            <a:endParaRPr lang="en-US" sz="1600" b="1" dirty="0">
              <a:solidFill>
                <a:srgbClr val="3A3A3A"/>
              </a:solidFill>
              <a:latin typeface="helvetica" panose="020B0604020202020204" pitchFamily="34" charset="0"/>
            </a:endParaRPr>
          </a:p>
          <a:p>
            <a:pPr marL="285750" indent="-285750">
              <a:buFont typeface="Arial" panose="020B0604020202020204" pitchFamily="34" charset="0"/>
              <a:buChar char="•"/>
            </a:pPr>
            <a:r>
              <a:rPr lang="en-US" sz="1600" b="0" i="0" dirty="0">
                <a:solidFill>
                  <a:srgbClr val="3A3A3A"/>
                </a:solidFill>
                <a:effectLst/>
                <a:latin typeface="helvetica" panose="020B0604020202020204" pitchFamily="34" charset="0"/>
              </a:rPr>
              <a:t>Customer Characteris</a:t>
            </a:r>
            <a:r>
              <a:rPr lang="en-US" sz="1600" dirty="0">
                <a:solidFill>
                  <a:srgbClr val="3A3A3A"/>
                </a:solidFill>
                <a:latin typeface="helvetica" panose="020B0604020202020204" pitchFamily="34" charset="0"/>
              </a:rPr>
              <a:t>tics</a:t>
            </a:r>
          </a:p>
          <a:p>
            <a:pPr marL="742950" lvl="1" indent="-285750">
              <a:buFont typeface="Arial" panose="020B0604020202020204" pitchFamily="34" charset="0"/>
              <a:buChar char="•"/>
            </a:pPr>
            <a:r>
              <a:rPr lang="en-US" sz="1600" dirty="0">
                <a:solidFill>
                  <a:srgbClr val="3A3A3A"/>
                </a:solidFill>
                <a:latin typeface="helvetica" panose="020B0604020202020204" pitchFamily="34" charset="0"/>
              </a:rPr>
              <a:t>Demographics</a:t>
            </a:r>
          </a:p>
          <a:p>
            <a:pPr marL="285750" indent="-285750">
              <a:buFont typeface="Arial" panose="020B0604020202020204" pitchFamily="34" charset="0"/>
              <a:buChar char="•"/>
            </a:pPr>
            <a:r>
              <a:rPr lang="en-US" sz="1600" b="0" i="0" dirty="0">
                <a:solidFill>
                  <a:srgbClr val="3A3A3A"/>
                </a:solidFill>
                <a:effectLst/>
                <a:latin typeface="helvetica" panose="020B0604020202020204" pitchFamily="34" charset="0"/>
              </a:rPr>
              <a:t>Past Purchase Behavior</a:t>
            </a:r>
          </a:p>
          <a:p>
            <a:pPr marL="742950" lvl="1" indent="-285750">
              <a:buFont typeface="Arial" panose="020B0604020202020204" pitchFamily="34" charset="0"/>
              <a:buChar char="•"/>
            </a:pPr>
            <a:r>
              <a:rPr lang="en-US" sz="1600" dirty="0">
                <a:solidFill>
                  <a:srgbClr val="3A3A3A"/>
                </a:solidFill>
                <a:latin typeface="helvetica" panose="020B0604020202020204" pitchFamily="34" charset="0"/>
              </a:rPr>
              <a:t>P</a:t>
            </a:r>
            <a:r>
              <a:rPr lang="en-US" sz="1600" b="0" i="0" dirty="0">
                <a:solidFill>
                  <a:srgbClr val="3A3A3A"/>
                </a:solidFill>
                <a:effectLst/>
                <a:latin typeface="helvetica" panose="020B0604020202020204" pitchFamily="34" charset="0"/>
              </a:rPr>
              <a:t>sychographics and historical activities</a:t>
            </a:r>
          </a:p>
          <a:p>
            <a:pPr marL="285750" indent="-285750">
              <a:buFont typeface="Arial" panose="020B0604020202020204" pitchFamily="34" charset="0"/>
              <a:buChar char="•"/>
            </a:pPr>
            <a:r>
              <a:rPr lang="en-US" sz="1600" dirty="0">
                <a:solidFill>
                  <a:srgbClr val="3A3A3A"/>
                </a:solidFill>
                <a:latin typeface="helvetica" panose="020B0604020202020204" pitchFamily="34" charset="0"/>
              </a:rPr>
              <a:t>Location</a:t>
            </a:r>
          </a:p>
          <a:p>
            <a:pPr marL="742950" lvl="1" indent="-285750">
              <a:buFont typeface="Arial" panose="020B0604020202020204" pitchFamily="34" charset="0"/>
              <a:buChar char="•"/>
            </a:pPr>
            <a:r>
              <a:rPr lang="en-US" sz="1600" b="0" i="0" dirty="0">
                <a:solidFill>
                  <a:srgbClr val="3A3A3A"/>
                </a:solidFill>
                <a:effectLst/>
                <a:latin typeface="helvetica" panose="020B0604020202020204" pitchFamily="34" charset="0"/>
              </a:rPr>
              <a:t>Ge</a:t>
            </a:r>
            <a:r>
              <a:rPr lang="en-US" sz="1600" dirty="0">
                <a:solidFill>
                  <a:srgbClr val="3A3A3A"/>
                </a:solidFill>
                <a:latin typeface="helvetica" panose="020B0604020202020204" pitchFamily="34" charset="0"/>
              </a:rPr>
              <a:t>ographics</a:t>
            </a:r>
          </a:p>
          <a:p>
            <a:pPr marL="285750" indent="-285750">
              <a:buFont typeface="Arial" panose="020B0604020202020204" pitchFamily="34" charset="0"/>
              <a:buChar char="•"/>
            </a:pPr>
            <a:r>
              <a:rPr lang="en-US" sz="1600" b="0" i="0" dirty="0">
                <a:solidFill>
                  <a:srgbClr val="3A3A3A"/>
                </a:solidFill>
                <a:effectLst/>
                <a:latin typeface="helvetica" panose="020B0604020202020204" pitchFamily="34" charset="0"/>
              </a:rPr>
              <a:t>Overtime</a:t>
            </a:r>
          </a:p>
          <a:p>
            <a:pPr marL="742950" lvl="1" indent="-285750">
              <a:buFont typeface="Arial" panose="020B0604020202020204" pitchFamily="34" charset="0"/>
              <a:buChar char="•"/>
            </a:pPr>
            <a:r>
              <a:rPr lang="en-US" sz="1600" dirty="0">
                <a:solidFill>
                  <a:srgbClr val="3A3A3A"/>
                </a:solidFill>
                <a:latin typeface="helvetica" panose="020B0604020202020204" pitchFamily="34" charset="0"/>
              </a:rPr>
              <a:t>Buy now or wait for better price</a:t>
            </a:r>
            <a:endParaRPr lang="en-US" sz="1600" b="0" i="0" dirty="0">
              <a:solidFill>
                <a:srgbClr val="3A3A3A"/>
              </a:solidFill>
              <a:effectLst/>
              <a:latin typeface="helvetica" panose="020B0604020202020204" pitchFamily="34" charset="0"/>
            </a:endParaRPr>
          </a:p>
          <a:p>
            <a:pPr marL="285750" indent="-285750">
              <a:buFont typeface="Arial" panose="020B0604020202020204" pitchFamily="34" charset="0"/>
              <a:buChar char="•"/>
            </a:pPr>
            <a:endParaRPr lang="en-US" b="0" i="0" dirty="0">
              <a:solidFill>
                <a:srgbClr val="3A3A3A"/>
              </a:solidFill>
              <a:effectLst/>
              <a:latin typeface="helvetica" panose="020B0604020202020204" pitchFamily="34" charset="0"/>
            </a:endParaRPr>
          </a:p>
          <a:p>
            <a:endParaRPr lang="en-US" dirty="0">
              <a:solidFill>
                <a:srgbClr val="3A3A3A"/>
              </a:solidFill>
              <a:latin typeface="helvetica" panose="020B0604020202020204" pitchFamily="34" charset="0"/>
            </a:endParaRPr>
          </a:p>
          <a:p>
            <a:pPr marL="285750" indent="-285750">
              <a:buFont typeface="Arial" panose="020B0604020202020204" pitchFamily="34" charset="0"/>
              <a:buChar char="•"/>
            </a:pPr>
            <a:endParaRPr lang="en-US" b="0" i="0" dirty="0">
              <a:solidFill>
                <a:srgbClr val="3A3A3A"/>
              </a:solidFill>
              <a:effectLst/>
              <a:latin typeface="helvetica" panose="020B0604020202020204" pitchFamily="34" charset="0"/>
            </a:endParaRPr>
          </a:p>
          <a:p>
            <a:pPr marL="285750" indent="-285750">
              <a:buFont typeface="Arial" panose="020B0604020202020204" pitchFamily="34" charset="0"/>
              <a:buChar char="•"/>
            </a:pPr>
            <a:endParaRPr lang="en-US" dirty="0">
              <a:solidFill>
                <a:srgbClr val="3A3A3A"/>
              </a:solidFill>
              <a:latin typeface="helvetica" panose="020B0604020202020204" pitchFamily="34" charset="0"/>
            </a:endParaRPr>
          </a:p>
          <a:p>
            <a:endParaRPr lang="en-US" b="0" i="0" dirty="0">
              <a:solidFill>
                <a:srgbClr val="3A3A3A"/>
              </a:solidFill>
              <a:effectLst/>
              <a:latin typeface="helvetica" panose="020B0604020202020204" pitchFamily="34" charset="0"/>
            </a:endParaRPr>
          </a:p>
        </p:txBody>
      </p:sp>
      <p:sp>
        <p:nvSpPr>
          <p:cNvPr id="4" name="TextBox 3">
            <a:extLst>
              <a:ext uri="{FF2B5EF4-FFF2-40B4-BE49-F238E27FC236}">
                <a16:creationId xmlns:a16="http://schemas.microsoft.com/office/drawing/2014/main" id="{0FC396BF-253C-4262-8043-E9905AD27AE6}"/>
              </a:ext>
            </a:extLst>
          </p:cNvPr>
          <p:cNvSpPr txBox="1"/>
          <p:nvPr/>
        </p:nvSpPr>
        <p:spPr>
          <a:xfrm>
            <a:off x="5909895" y="1995056"/>
            <a:ext cx="618621" cy="246221"/>
          </a:xfrm>
          <a:prstGeom prst="rect">
            <a:avLst/>
          </a:prstGeom>
          <a:solidFill>
            <a:schemeClr val="bg1"/>
          </a:solidFill>
        </p:spPr>
        <p:txBody>
          <a:bodyPr wrap="square" rtlCol="0">
            <a:spAutoFit/>
          </a:bodyPr>
          <a:lstStyle/>
          <a:p>
            <a:r>
              <a:rPr lang="en-US" sz="1000" dirty="0"/>
              <a:t>Good O</a:t>
            </a:r>
          </a:p>
        </p:txBody>
      </p:sp>
      <p:sp>
        <p:nvSpPr>
          <p:cNvPr id="7" name="TextBox 6">
            <a:extLst>
              <a:ext uri="{FF2B5EF4-FFF2-40B4-BE49-F238E27FC236}">
                <a16:creationId xmlns:a16="http://schemas.microsoft.com/office/drawing/2014/main" id="{C0CBBD67-6B71-43B9-BA8E-68E405587A79}"/>
              </a:ext>
            </a:extLst>
          </p:cNvPr>
          <p:cNvSpPr txBox="1"/>
          <p:nvPr/>
        </p:nvSpPr>
        <p:spPr>
          <a:xfrm>
            <a:off x="10181606" y="5814647"/>
            <a:ext cx="1520042" cy="246221"/>
          </a:xfrm>
          <a:prstGeom prst="rect">
            <a:avLst/>
          </a:prstGeom>
          <a:solidFill>
            <a:schemeClr val="bg1"/>
          </a:solidFill>
        </p:spPr>
        <p:txBody>
          <a:bodyPr wrap="square" rtlCol="0">
            <a:spAutoFit/>
          </a:bodyPr>
          <a:lstStyle/>
          <a:p>
            <a:r>
              <a:rPr lang="en-US" sz="1000" dirty="0"/>
              <a:t>Good A</a:t>
            </a:r>
          </a:p>
        </p:txBody>
      </p:sp>
      <p:pic>
        <p:nvPicPr>
          <p:cNvPr id="10" name="Recorded Sound">
            <a:hlinkClick r:id="" action="ppaction://media"/>
            <a:extLst>
              <a:ext uri="{FF2B5EF4-FFF2-40B4-BE49-F238E27FC236}">
                <a16:creationId xmlns:a16="http://schemas.microsoft.com/office/drawing/2014/main" id="{07C6DF79-C9EE-4DB7-9E4D-7B1F05752AD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6095" y="6207855"/>
            <a:ext cx="406400" cy="406400"/>
          </a:xfrm>
          <a:prstGeom prst="rect">
            <a:avLst/>
          </a:prstGeom>
        </p:spPr>
      </p:pic>
      <p:cxnSp>
        <p:nvCxnSpPr>
          <p:cNvPr id="12" name="Straight Connector 11">
            <a:extLst>
              <a:ext uri="{FF2B5EF4-FFF2-40B4-BE49-F238E27FC236}">
                <a16:creationId xmlns:a16="http://schemas.microsoft.com/office/drawing/2014/main" id="{DE2960C3-DB85-4B42-9058-FA6E55C0F4A9}"/>
              </a:ext>
            </a:extLst>
          </p:cNvPr>
          <p:cNvCxnSpPr>
            <a:cxnSpLocks/>
          </p:cNvCxnSpPr>
          <p:nvPr/>
        </p:nvCxnSpPr>
        <p:spPr>
          <a:xfrm>
            <a:off x="9853145" y="5819787"/>
            <a:ext cx="82994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7541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hart, line chart&#10;&#10;Description automatically generated">
            <a:extLst>
              <a:ext uri="{FF2B5EF4-FFF2-40B4-BE49-F238E27FC236}">
                <a16:creationId xmlns:a16="http://schemas.microsoft.com/office/drawing/2014/main" id="{461C0228-EA76-4BB3-A445-1ECCF7D7E6DD}"/>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957961" y="1589088"/>
            <a:ext cx="4716653" cy="4351337"/>
          </a:xfrm>
        </p:spPr>
      </p:pic>
      <p:pic>
        <p:nvPicPr>
          <p:cNvPr id="5" name="Picture 4">
            <a:extLst>
              <a:ext uri="{FF2B5EF4-FFF2-40B4-BE49-F238E27FC236}">
                <a16:creationId xmlns:a16="http://schemas.microsoft.com/office/drawing/2014/main" id="{B2191F54-9330-4309-89EF-3513FA248B6E}"/>
              </a:ext>
            </a:extLst>
          </p:cNvPr>
          <p:cNvPicPr>
            <a:picLocks noChangeAspect="1"/>
          </p:cNvPicPr>
          <p:nvPr/>
        </p:nvPicPr>
        <p:blipFill>
          <a:blip r:embed="rId6"/>
          <a:stretch>
            <a:fillRect/>
          </a:stretch>
        </p:blipFill>
        <p:spPr>
          <a:xfrm>
            <a:off x="0" y="0"/>
            <a:ext cx="12192000" cy="1335024"/>
          </a:xfrm>
          <a:prstGeom prst="rect">
            <a:avLst/>
          </a:prstGeom>
        </p:spPr>
      </p:pic>
      <p:sp>
        <p:nvSpPr>
          <p:cNvPr id="2" name="Title 1">
            <a:extLst>
              <a:ext uri="{FF2B5EF4-FFF2-40B4-BE49-F238E27FC236}">
                <a16:creationId xmlns:a16="http://schemas.microsoft.com/office/drawing/2014/main" id="{2B4750CA-A11C-4CCA-9410-3490B4B54B51}"/>
              </a:ext>
            </a:extLst>
          </p:cNvPr>
          <p:cNvSpPr>
            <a:spLocks noGrp="1"/>
          </p:cNvSpPr>
          <p:nvPr>
            <p:ph type="title"/>
          </p:nvPr>
        </p:nvSpPr>
        <p:spPr>
          <a:xfrm>
            <a:off x="1236518" y="310952"/>
            <a:ext cx="9718964" cy="751156"/>
          </a:xfrm>
        </p:spPr>
        <p:txBody>
          <a:bodyPr>
            <a:noAutofit/>
          </a:bodyPr>
          <a:lstStyle/>
          <a:p>
            <a:r>
              <a:rPr lang="en-US" sz="2800" dirty="0">
                <a:solidFill>
                  <a:schemeClr val="bg1"/>
                </a:solidFill>
              </a:rPr>
              <a:t>How should </a:t>
            </a:r>
            <a:r>
              <a:rPr lang="en-US" sz="2800" dirty="0" err="1">
                <a:solidFill>
                  <a:schemeClr val="bg1"/>
                </a:solidFill>
              </a:rPr>
              <a:t>oVertone</a:t>
            </a:r>
            <a:r>
              <a:rPr lang="en-US" sz="2800" dirty="0">
                <a:solidFill>
                  <a:schemeClr val="bg1"/>
                </a:solidFill>
              </a:rPr>
              <a:t> leverage complements and bundling to increase revenue?</a:t>
            </a:r>
          </a:p>
        </p:txBody>
      </p:sp>
      <p:pic>
        <p:nvPicPr>
          <p:cNvPr id="6" name="Picture 5">
            <a:extLst>
              <a:ext uri="{FF2B5EF4-FFF2-40B4-BE49-F238E27FC236}">
                <a16:creationId xmlns:a16="http://schemas.microsoft.com/office/drawing/2014/main" id="{AB239056-4C13-4F8B-B6F0-3F47BCE5DE4F}"/>
              </a:ext>
            </a:extLst>
          </p:cNvPr>
          <p:cNvPicPr>
            <a:picLocks noChangeAspect="1"/>
          </p:cNvPicPr>
          <p:nvPr/>
        </p:nvPicPr>
        <p:blipFill>
          <a:blip r:embed="rId7"/>
          <a:stretch>
            <a:fillRect/>
          </a:stretch>
        </p:blipFill>
        <p:spPr>
          <a:xfrm>
            <a:off x="0" y="0"/>
            <a:ext cx="536448" cy="6858000"/>
          </a:xfrm>
          <a:prstGeom prst="rect">
            <a:avLst/>
          </a:prstGeom>
        </p:spPr>
      </p:pic>
      <p:pic>
        <p:nvPicPr>
          <p:cNvPr id="7" name="Picture 6">
            <a:extLst>
              <a:ext uri="{FF2B5EF4-FFF2-40B4-BE49-F238E27FC236}">
                <a16:creationId xmlns:a16="http://schemas.microsoft.com/office/drawing/2014/main" id="{9188EDB7-99B1-4EEB-B6AB-91A45A0BA781}"/>
              </a:ext>
            </a:extLst>
          </p:cNvPr>
          <p:cNvPicPr>
            <a:picLocks noChangeAspect="1"/>
          </p:cNvPicPr>
          <p:nvPr/>
        </p:nvPicPr>
        <p:blipFill>
          <a:blip r:embed="rId8"/>
          <a:stretch>
            <a:fillRect/>
          </a:stretch>
        </p:blipFill>
        <p:spPr>
          <a:xfrm>
            <a:off x="630222" y="50636"/>
            <a:ext cx="6097" cy="1335140"/>
          </a:xfrm>
          <a:prstGeom prst="rect">
            <a:avLst/>
          </a:prstGeom>
        </p:spPr>
      </p:pic>
      <p:pic>
        <p:nvPicPr>
          <p:cNvPr id="8" name="Picture 7">
            <a:extLst>
              <a:ext uri="{FF2B5EF4-FFF2-40B4-BE49-F238E27FC236}">
                <a16:creationId xmlns:a16="http://schemas.microsoft.com/office/drawing/2014/main" id="{B58D4CC3-6B96-4345-888D-84AACF6975A1}"/>
              </a:ext>
            </a:extLst>
          </p:cNvPr>
          <p:cNvPicPr>
            <a:picLocks noChangeAspect="1"/>
          </p:cNvPicPr>
          <p:nvPr/>
        </p:nvPicPr>
        <p:blipFill>
          <a:blip r:embed="rId9"/>
          <a:stretch>
            <a:fillRect/>
          </a:stretch>
        </p:blipFill>
        <p:spPr>
          <a:xfrm>
            <a:off x="640573" y="1189468"/>
            <a:ext cx="6097" cy="5547841"/>
          </a:xfrm>
          <a:prstGeom prst="rect">
            <a:avLst/>
          </a:prstGeom>
        </p:spPr>
      </p:pic>
      <p:sp>
        <p:nvSpPr>
          <p:cNvPr id="11" name="TextBox 10">
            <a:extLst>
              <a:ext uri="{FF2B5EF4-FFF2-40B4-BE49-F238E27FC236}">
                <a16:creationId xmlns:a16="http://schemas.microsoft.com/office/drawing/2014/main" id="{E50131FC-E70C-4286-89DF-C2464ED9D323}"/>
              </a:ext>
            </a:extLst>
          </p:cNvPr>
          <p:cNvSpPr txBox="1"/>
          <p:nvPr/>
        </p:nvSpPr>
        <p:spPr>
          <a:xfrm>
            <a:off x="268224" y="5904800"/>
            <a:ext cx="5131942" cy="369332"/>
          </a:xfrm>
          <a:prstGeom prst="rect">
            <a:avLst/>
          </a:prstGeom>
          <a:noFill/>
        </p:spPr>
        <p:txBody>
          <a:bodyPr wrap="square" rtlCol="0">
            <a:spAutoFit/>
          </a:bodyPr>
          <a:lstStyle/>
          <a:p>
            <a:pPr algn="ctr"/>
            <a:r>
              <a:rPr lang="en-US" dirty="0"/>
              <a:t>Complements</a:t>
            </a:r>
          </a:p>
        </p:txBody>
      </p:sp>
      <p:pic>
        <p:nvPicPr>
          <p:cNvPr id="12" name="Picture 11">
            <a:extLst>
              <a:ext uri="{FF2B5EF4-FFF2-40B4-BE49-F238E27FC236}">
                <a16:creationId xmlns:a16="http://schemas.microsoft.com/office/drawing/2014/main" id="{0C7DB4CB-B5BA-426E-8AC5-30B6815C2357}"/>
              </a:ext>
            </a:extLst>
          </p:cNvPr>
          <p:cNvPicPr>
            <a:picLocks noChangeAspect="1"/>
          </p:cNvPicPr>
          <p:nvPr/>
        </p:nvPicPr>
        <p:blipFill>
          <a:blip r:embed="rId10"/>
          <a:stretch>
            <a:fillRect/>
          </a:stretch>
        </p:blipFill>
        <p:spPr>
          <a:xfrm>
            <a:off x="7312401" y="1335024"/>
            <a:ext cx="1703644" cy="1695018"/>
          </a:xfrm>
          <a:prstGeom prst="rect">
            <a:avLst/>
          </a:prstGeom>
        </p:spPr>
      </p:pic>
      <p:sp>
        <p:nvSpPr>
          <p:cNvPr id="9" name="TextBox 8">
            <a:extLst>
              <a:ext uri="{FF2B5EF4-FFF2-40B4-BE49-F238E27FC236}">
                <a16:creationId xmlns:a16="http://schemas.microsoft.com/office/drawing/2014/main" id="{A77114CC-00A4-494C-BB5A-9F47B4342AE0}"/>
              </a:ext>
            </a:extLst>
          </p:cNvPr>
          <p:cNvSpPr txBox="1"/>
          <p:nvPr/>
        </p:nvSpPr>
        <p:spPr>
          <a:xfrm>
            <a:off x="5668390" y="3138054"/>
            <a:ext cx="628115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Complementary goods add value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Bundling allows the purchase of several products at one price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Bundles priced lower than individual products together</a:t>
            </a:r>
          </a:p>
        </p:txBody>
      </p:sp>
      <p:pic>
        <p:nvPicPr>
          <p:cNvPr id="3" name="Slide 7">
            <a:hlinkClick r:id="" action="ppaction://media"/>
            <a:extLst>
              <a:ext uri="{FF2B5EF4-FFF2-40B4-BE49-F238E27FC236}">
                <a16:creationId xmlns:a16="http://schemas.microsoft.com/office/drawing/2014/main" id="{097AAF56-29E4-4236-81D0-0FB44356EA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28085" y="6230982"/>
            <a:ext cx="487363" cy="487363"/>
          </a:xfrm>
          <a:prstGeom prst="rect">
            <a:avLst/>
          </a:prstGeom>
        </p:spPr>
      </p:pic>
    </p:spTree>
    <p:extLst>
      <p:ext uri="{BB962C8B-B14F-4D97-AF65-F5344CB8AC3E}">
        <p14:creationId xmlns:p14="http://schemas.microsoft.com/office/powerpoint/2010/main" val="338948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7ACD2B7-30AC-481A-BE48-DF217B8BAD1D}"/>
              </a:ext>
            </a:extLst>
          </p:cNvPr>
          <p:cNvSpPr>
            <a:spLocks noGrp="1"/>
          </p:cNvSpPr>
          <p:nvPr>
            <p:ph type="body" sz="half" idx="2"/>
          </p:nvPr>
        </p:nvSpPr>
        <p:spPr>
          <a:xfrm>
            <a:off x="1899959" y="1999899"/>
            <a:ext cx="3932237" cy="3811588"/>
          </a:xfrm>
        </p:spPr>
        <p:txBody>
          <a:bodyPr/>
          <a:lstStyle/>
          <a:p>
            <a:endParaRPr lang="en-US" sz="2400" b="1" dirty="0"/>
          </a:p>
          <a:p>
            <a:endParaRPr lang="en-US" sz="2400" b="1" dirty="0"/>
          </a:p>
          <a:p>
            <a:r>
              <a:rPr lang="en-US" sz="2400" b="1" dirty="0"/>
              <a:t>Excess Supply</a:t>
            </a:r>
          </a:p>
          <a:p>
            <a:pPr marL="285750" indent="-285750">
              <a:buFont typeface="Arial" panose="020B0604020202020204" pitchFamily="34" charset="0"/>
              <a:buChar char="•"/>
            </a:pPr>
            <a:r>
              <a:rPr lang="en-US" sz="1800" dirty="0"/>
              <a:t>Quantity supplied &gt; quantity demanded</a:t>
            </a:r>
          </a:p>
          <a:p>
            <a:pPr marL="285750" indent="-285750">
              <a:buFont typeface="Arial" panose="020B0604020202020204" pitchFamily="34" charset="0"/>
              <a:buChar char="•"/>
            </a:pPr>
            <a:r>
              <a:rPr lang="en-US" sz="1800" dirty="0"/>
              <a:t>Price &gt; equilibrium price</a:t>
            </a:r>
          </a:p>
          <a:p>
            <a:pPr marL="285750" indent="-285750">
              <a:buFont typeface="Arial" panose="020B0604020202020204" pitchFamily="34" charset="0"/>
              <a:buChar char="•"/>
            </a:pPr>
            <a:r>
              <a:rPr lang="en-US" sz="1800" dirty="0"/>
              <a:t>Scrap product</a:t>
            </a:r>
          </a:p>
          <a:p>
            <a:pPr marL="285750" indent="-285750">
              <a:buFont typeface="Arial" panose="020B0604020202020204" pitchFamily="34" charset="0"/>
              <a:buChar char="•"/>
            </a:pPr>
            <a:r>
              <a:rPr lang="en-US" sz="1800" dirty="0"/>
              <a:t>Sit on stock</a:t>
            </a:r>
          </a:p>
          <a:p>
            <a:endParaRPr lang="en-US" sz="1800" dirty="0"/>
          </a:p>
          <a:p>
            <a:endParaRPr lang="en-US" dirty="0"/>
          </a:p>
        </p:txBody>
      </p:sp>
      <p:pic>
        <p:nvPicPr>
          <p:cNvPr id="5" name="Picture 4">
            <a:extLst>
              <a:ext uri="{FF2B5EF4-FFF2-40B4-BE49-F238E27FC236}">
                <a16:creationId xmlns:a16="http://schemas.microsoft.com/office/drawing/2014/main" id="{F73C5CF8-2394-4CC6-97FB-3ED692E11FCD}"/>
              </a:ext>
            </a:extLst>
          </p:cNvPr>
          <p:cNvPicPr>
            <a:picLocks noChangeAspect="1"/>
          </p:cNvPicPr>
          <p:nvPr/>
        </p:nvPicPr>
        <p:blipFill>
          <a:blip r:embed="rId5"/>
          <a:stretch>
            <a:fillRect/>
          </a:stretch>
        </p:blipFill>
        <p:spPr>
          <a:xfrm>
            <a:off x="0" y="0"/>
            <a:ext cx="12192000" cy="1335024"/>
          </a:xfrm>
          <a:prstGeom prst="rect">
            <a:avLst/>
          </a:prstGeom>
        </p:spPr>
      </p:pic>
      <p:pic>
        <p:nvPicPr>
          <p:cNvPr id="6" name="Picture 5">
            <a:extLst>
              <a:ext uri="{FF2B5EF4-FFF2-40B4-BE49-F238E27FC236}">
                <a16:creationId xmlns:a16="http://schemas.microsoft.com/office/drawing/2014/main" id="{77418BF4-EE23-4F26-ACF9-E0166E2A8457}"/>
              </a:ext>
            </a:extLst>
          </p:cNvPr>
          <p:cNvPicPr>
            <a:picLocks noChangeAspect="1"/>
          </p:cNvPicPr>
          <p:nvPr/>
        </p:nvPicPr>
        <p:blipFill>
          <a:blip r:embed="rId6"/>
          <a:stretch>
            <a:fillRect/>
          </a:stretch>
        </p:blipFill>
        <p:spPr>
          <a:xfrm>
            <a:off x="0" y="0"/>
            <a:ext cx="536448" cy="6858000"/>
          </a:xfrm>
          <a:prstGeom prst="rect">
            <a:avLst/>
          </a:prstGeom>
        </p:spPr>
      </p:pic>
      <p:pic>
        <p:nvPicPr>
          <p:cNvPr id="7" name="Picture 6">
            <a:extLst>
              <a:ext uri="{FF2B5EF4-FFF2-40B4-BE49-F238E27FC236}">
                <a16:creationId xmlns:a16="http://schemas.microsoft.com/office/drawing/2014/main" id="{977D5927-43AD-470D-B5C3-0DF4F0651364}"/>
              </a:ext>
            </a:extLst>
          </p:cNvPr>
          <p:cNvPicPr>
            <a:picLocks noChangeAspect="1"/>
          </p:cNvPicPr>
          <p:nvPr/>
        </p:nvPicPr>
        <p:blipFill>
          <a:blip r:embed="rId7"/>
          <a:stretch>
            <a:fillRect/>
          </a:stretch>
        </p:blipFill>
        <p:spPr>
          <a:xfrm>
            <a:off x="652544" y="42334"/>
            <a:ext cx="6097" cy="1335140"/>
          </a:xfrm>
          <a:prstGeom prst="rect">
            <a:avLst/>
          </a:prstGeom>
        </p:spPr>
      </p:pic>
      <p:sp>
        <p:nvSpPr>
          <p:cNvPr id="2" name="Title 1">
            <a:extLst>
              <a:ext uri="{FF2B5EF4-FFF2-40B4-BE49-F238E27FC236}">
                <a16:creationId xmlns:a16="http://schemas.microsoft.com/office/drawing/2014/main" id="{99B97060-ABA3-45AA-ABA9-AF1C4E9104C4}"/>
              </a:ext>
            </a:extLst>
          </p:cNvPr>
          <p:cNvSpPr>
            <a:spLocks noGrp="1"/>
          </p:cNvSpPr>
          <p:nvPr>
            <p:ph type="title"/>
          </p:nvPr>
        </p:nvSpPr>
        <p:spPr>
          <a:xfrm>
            <a:off x="788927" y="455334"/>
            <a:ext cx="10750529" cy="860961"/>
          </a:xfrm>
        </p:spPr>
        <p:txBody>
          <a:bodyPr>
            <a:normAutofit fontScale="90000"/>
          </a:bodyPr>
          <a:lstStyle/>
          <a:p>
            <a:r>
              <a:rPr lang="en-US" dirty="0">
                <a:solidFill>
                  <a:schemeClr val="bg1"/>
                </a:solidFill>
              </a:rPr>
              <a:t>What should </a:t>
            </a:r>
            <a:r>
              <a:rPr lang="en-US" dirty="0" err="1">
                <a:solidFill>
                  <a:schemeClr val="bg1"/>
                </a:solidFill>
              </a:rPr>
              <a:t>oVertone</a:t>
            </a:r>
            <a:r>
              <a:rPr lang="en-US" dirty="0">
                <a:solidFill>
                  <a:schemeClr val="bg1"/>
                </a:solidFill>
              </a:rPr>
              <a:t> do with excess supply of a color conditioner?</a:t>
            </a:r>
          </a:p>
        </p:txBody>
      </p:sp>
      <p:pic>
        <p:nvPicPr>
          <p:cNvPr id="8" name="Picture 7">
            <a:extLst>
              <a:ext uri="{FF2B5EF4-FFF2-40B4-BE49-F238E27FC236}">
                <a16:creationId xmlns:a16="http://schemas.microsoft.com/office/drawing/2014/main" id="{0DB4E800-4D07-4E51-845A-18AB54B3FA7C}"/>
              </a:ext>
            </a:extLst>
          </p:cNvPr>
          <p:cNvPicPr>
            <a:picLocks noChangeAspect="1"/>
          </p:cNvPicPr>
          <p:nvPr/>
        </p:nvPicPr>
        <p:blipFill>
          <a:blip r:embed="rId8"/>
          <a:stretch>
            <a:fillRect/>
          </a:stretch>
        </p:blipFill>
        <p:spPr>
          <a:xfrm>
            <a:off x="666734" y="1310159"/>
            <a:ext cx="6097" cy="5547841"/>
          </a:xfrm>
          <a:prstGeom prst="rect">
            <a:avLst/>
          </a:prstGeom>
        </p:spPr>
      </p:pic>
      <p:pic>
        <p:nvPicPr>
          <p:cNvPr id="3" name="Picture 2">
            <a:extLst>
              <a:ext uri="{FF2B5EF4-FFF2-40B4-BE49-F238E27FC236}">
                <a16:creationId xmlns:a16="http://schemas.microsoft.com/office/drawing/2014/main" id="{DD3DEC30-85BA-431C-A46B-0EBECDC8A9BD}"/>
              </a:ext>
            </a:extLst>
          </p:cNvPr>
          <p:cNvPicPr>
            <a:picLocks noChangeAspect="1"/>
          </p:cNvPicPr>
          <p:nvPr/>
        </p:nvPicPr>
        <p:blipFill>
          <a:blip r:embed="rId9"/>
          <a:stretch>
            <a:fillRect/>
          </a:stretch>
        </p:blipFill>
        <p:spPr>
          <a:xfrm>
            <a:off x="6673422" y="1667665"/>
            <a:ext cx="4851844" cy="4476056"/>
          </a:xfrm>
          <a:prstGeom prst="rect">
            <a:avLst/>
          </a:prstGeom>
        </p:spPr>
      </p:pic>
      <p:pic>
        <p:nvPicPr>
          <p:cNvPr id="9" name="Recorded Sound">
            <a:hlinkClick r:id="" action="ppaction://media"/>
            <a:extLst>
              <a:ext uri="{FF2B5EF4-FFF2-40B4-BE49-F238E27FC236}">
                <a16:creationId xmlns:a16="http://schemas.microsoft.com/office/drawing/2014/main" id="{EE708E9B-FA26-4E45-9249-DCD8B961A73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25266" y="6273162"/>
            <a:ext cx="406400" cy="406400"/>
          </a:xfrm>
          <a:prstGeom prst="rect">
            <a:avLst/>
          </a:prstGeom>
        </p:spPr>
      </p:pic>
    </p:spTree>
    <p:extLst>
      <p:ext uri="{BB962C8B-B14F-4D97-AF65-F5344CB8AC3E}">
        <p14:creationId xmlns:p14="http://schemas.microsoft.com/office/powerpoint/2010/main" val="56318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7ACD2B7-30AC-481A-BE48-DF217B8BAD1D}"/>
              </a:ext>
            </a:extLst>
          </p:cNvPr>
          <p:cNvSpPr>
            <a:spLocks noGrp="1"/>
          </p:cNvSpPr>
          <p:nvPr>
            <p:ph type="body" sz="half" idx="2"/>
          </p:nvPr>
        </p:nvSpPr>
        <p:spPr>
          <a:xfrm>
            <a:off x="4398105" y="1979117"/>
            <a:ext cx="3932237" cy="3811588"/>
          </a:xfrm>
        </p:spPr>
        <p:txBody>
          <a:bodyPr>
            <a:normAutofit fontScale="92500" lnSpcReduction="20000"/>
          </a:bodyPr>
          <a:lstStyle/>
          <a:p>
            <a:r>
              <a:rPr lang="en-US" sz="2800" b="1" dirty="0"/>
              <a:t>What is it?</a:t>
            </a:r>
          </a:p>
          <a:p>
            <a:pPr marL="285750" indent="-285750">
              <a:buFont typeface="Arial" panose="020B0604020202020204" pitchFamily="34" charset="0"/>
              <a:buChar char="•"/>
            </a:pPr>
            <a:r>
              <a:rPr lang="en-US" dirty="0"/>
              <a:t>Company charges a different price to different consumer groups.</a:t>
            </a:r>
          </a:p>
          <a:p>
            <a:pPr marL="285750" indent="-285750">
              <a:buFont typeface="Arial" panose="020B0604020202020204" pitchFamily="34" charset="0"/>
              <a:buChar char="•"/>
            </a:pPr>
            <a:endParaRPr lang="en-US" dirty="0"/>
          </a:p>
          <a:p>
            <a:r>
              <a:rPr lang="en-US" sz="2800" b="1" dirty="0"/>
              <a:t>Conditions for use</a:t>
            </a:r>
          </a:p>
          <a:p>
            <a:pPr marL="285750" indent="-285750">
              <a:buFont typeface="Arial" panose="020B0604020202020204" pitchFamily="34" charset="0"/>
              <a:buChar char="•"/>
            </a:pPr>
            <a:r>
              <a:rPr lang="en-US" dirty="0"/>
              <a:t>Firm must have market power</a:t>
            </a:r>
          </a:p>
          <a:p>
            <a:pPr marL="285750" indent="-285750">
              <a:buFont typeface="Arial" panose="020B0604020202020204" pitchFamily="34" charset="0"/>
              <a:buChar char="•"/>
            </a:pPr>
            <a:r>
              <a:rPr lang="en-US" dirty="0"/>
              <a:t>Firm must be able to differentiate demand</a:t>
            </a:r>
          </a:p>
          <a:p>
            <a:pPr marL="285750" indent="-285750">
              <a:buFont typeface="Arial" panose="020B0604020202020204" pitchFamily="34" charset="0"/>
              <a:buChar char="•"/>
            </a:pPr>
            <a:r>
              <a:rPr lang="en-US" dirty="0"/>
              <a:t>Firm must be able to prevent resale</a:t>
            </a:r>
          </a:p>
          <a:p>
            <a:pPr marL="285750" indent="-285750">
              <a:buFont typeface="Arial" panose="020B0604020202020204" pitchFamily="34" charset="0"/>
              <a:buChar char="•"/>
            </a:pPr>
            <a:endParaRPr lang="en-US" b="1" dirty="0"/>
          </a:p>
          <a:p>
            <a:r>
              <a:rPr lang="en-US" sz="2800" b="1" dirty="0"/>
              <a:t>How </a:t>
            </a:r>
            <a:r>
              <a:rPr lang="en-US" sz="2800" b="1" dirty="0" err="1"/>
              <a:t>oVertone</a:t>
            </a:r>
            <a:r>
              <a:rPr lang="en-US" sz="2800" b="1" dirty="0"/>
              <a:t> uses it?</a:t>
            </a:r>
          </a:p>
          <a:p>
            <a:pPr marL="457200" indent="-457200">
              <a:buFont typeface="Arial" panose="020B0604020202020204" pitchFamily="34" charset="0"/>
              <a:buChar char="•"/>
            </a:pPr>
            <a:r>
              <a:rPr lang="en-US" dirty="0"/>
              <a:t>Professionals</a:t>
            </a:r>
          </a:p>
          <a:p>
            <a:pPr marL="457200" indent="-457200">
              <a:buFont typeface="Arial" panose="020B0604020202020204" pitchFamily="34" charset="0"/>
              <a:buChar char="•"/>
            </a:pPr>
            <a:r>
              <a:rPr lang="en-US" dirty="0"/>
              <a:t>Consumers</a:t>
            </a:r>
          </a:p>
        </p:txBody>
      </p:sp>
      <p:pic>
        <p:nvPicPr>
          <p:cNvPr id="5" name="Picture 4">
            <a:extLst>
              <a:ext uri="{FF2B5EF4-FFF2-40B4-BE49-F238E27FC236}">
                <a16:creationId xmlns:a16="http://schemas.microsoft.com/office/drawing/2014/main" id="{F73C5CF8-2394-4CC6-97FB-3ED692E11FCD}"/>
              </a:ext>
            </a:extLst>
          </p:cNvPr>
          <p:cNvPicPr>
            <a:picLocks noChangeAspect="1"/>
          </p:cNvPicPr>
          <p:nvPr/>
        </p:nvPicPr>
        <p:blipFill>
          <a:blip r:embed="rId5"/>
          <a:stretch>
            <a:fillRect/>
          </a:stretch>
        </p:blipFill>
        <p:spPr>
          <a:xfrm>
            <a:off x="0" y="0"/>
            <a:ext cx="12192000" cy="1335024"/>
          </a:xfrm>
          <a:prstGeom prst="rect">
            <a:avLst/>
          </a:prstGeom>
        </p:spPr>
      </p:pic>
      <p:pic>
        <p:nvPicPr>
          <p:cNvPr id="6" name="Picture 5">
            <a:extLst>
              <a:ext uri="{FF2B5EF4-FFF2-40B4-BE49-F238E27FC236}">
                <a16:creationId xmlns:a16="http://schemas.microsoft.com/office/drawing/2014/main" id="{77418BF4-EE23-4F26-ACF9-E0166E2A8457}"/>
              </a:ext>
            </a:extLst>
          </p:cNvPr>
          <p:cNvPicPr>
            <a:picLocks noChangeAspect="1"/>
          </p:cNvPicPr>
          <p:nvPr/>
        </p:nvPicPr>
        <p:blipFill>
          <a:blip r:embed="rId6"/>
          <a:stretch>
            <a:fillRect/>
          </a:stretch>
        </p:blipFill>
        <p:spPr>
          <a:xfrm>
            <a:off x="0" y="0"/>
            <a:ext cx="536448" cy="6858000"/>
          </a:xfrm>
          <a:prstGeom prst="rect">
            <a:avLst/>
          </a:prstGeom>
        </p:spPr>
      </p:pic>
      <p:pic>
        <p:nvPicPr>
          <p:cNvPr id="7" name="Picture 6">
            <a:extLst>
              <a:ext uri="{FF2B5EF4-FFF2-40B4-BE49-F238E27FC236}">
                <a16:creationId xmlns:a16="http://schemas.microsoft.com/office/drawing/2014/main" id="{977D5927-43AD-470D-B5C3-0DF4F0651364}"/>
              </a:ext>
            </a:extLst>
          </p:cNvPr>
          <p:cNvPicPr>
            <a:picLocks noChangeAspect="1"/>
          </p:cNvPicPr>
          <p:nvPr/>
        </p:nvPicPr>
        <p:blipFill>
          <a:blip r:embed="rId7"/>
          <a:stretch>
            <a:fillRect/>
          </a:stretch>
        </p:blipFill>
        <p:spPr>
          <a:xfrm>
            <a:off x="652544" y="42334"/>
            <a:ext cx="6097" cy="1335140"/>
          </a:xfrm>
          <a:prstGeom prst="rect">
            <a:avLst/>
          </a:prstGeom>
        </p:spPr>
      </p:pic>
      <p:sp>
        <p:nvSpPr>
          <p:cNvPr id="2" name="Title 1">
            <a:extLst>
              <a:ext uri="{FF2B5EF4-FFF2-40B4-BE49-F238E27FC236}">
                <a16:creationId xmlns:a16="http://schemas.microsoft.com/office/drawing/2014/main" id="{99B97060-ABA3-45AA-ABA9-AF1C4E9104C4}"/>
              </a:ext>
            </a:extLst>
          </p:cNvPr>
          <p:cNvSpPr>
            <a:spLocks noGrp="1"/>
          </p:cNvSpPr>
          <p:nvPr>
            <p:ph type="title"/>
          </p:nvPr>
        </p:nvSpPr>
        <p:spPr>
          <a:xfrm>
            <a:off x="788927" y="455334"/>
            <a:ext cx="10750529" cy="860961"/>
          </a:xfrm>
        </p:spPr>
        <p:txBody>
          <a:bodyPr>
            <a:normAutofit fontScale="90000"/>
          </a:bodyPr>
          <a:lstStyle/>
          <a:p>
            <a:r>
              <a:rPr lang="en-US" dirty="0">
                <a:solidFill>
                  <a:schemeClr val="bg1"/>
                </a:solidFill>
              </a:rPr>
              <a:t>How can </a:t>
            </a:r>
            <a:r>
              <a:rPr lang="en-US" dirty="0" err="1">
                <a:solidFill>
                  <a:schemeClr val="bg1"/>
                </a:solidFill>
              </a:rPr>
              <a:t>oVertone</a:t>
            </a:r>
            <a:r>
              <a:rPr lang="en-US" dirty="0">
                <a:solidFill>
                  <a:schemeClr val="bg1"/>
                </a:solidFill>
              </a:rPr>
              <a:t> further exploit third-degree price discrimination?</a:t>
            </a:r>
          </a:p>
        </p:txBody>
      </p:sp>
      <p:pic>
        <p:nvPicPr>
          <p:cNvPr id="8" name="Picture 7">
            <a:extLst>
              <a:ext uri="{FF2B5EF4-FFF2-40B4-BE49-F238E27FC236}">
                <a16:creationId xmlns:a16="http://schemas.microsoft.com/office/drawing/2014/main" id="{0DB4E800-4D07-4E51-845A-18AB54B3FA7C}"/>
              </a:ext>
            </a:extLst>
          </p:cNvPr>
          <p:cNvPicPr>
            <a:picLocks noChangeAspect="1"/>
          </p:cNvPicPr>
          <p:nvPr/>
        </p:nvPicPr>
        <p:blipFill>
          <a:blip r:embed="rId8"/>
          <a:stretch>
            <a:fillRect/>
          </a:stretch>
        </p:blipFill>
        <p:spPr>
          <a:xfrm>
            <a:off x="666734" y="1310159"/>
            <a:ext cx="6097" cy="5547841"/>
          </a:xfrm>
          <a:prstGeom prst="rect">
            <a:avLst/>
          </a:prstGeom>
        </p:spPr>
      </p:pic>
      <p:sp>
        <p:nvSpPr>
          <p:cNvPr id="3" name="TextBox 2">
            <a:extLst>
              <a:ext uri="{FF2B5EF4-FFF2-40B4-BE49-F238E27FC236}">
                <a16:creationId xmlns:a16="http://schemas.microsoft.com/office/drawing/2014/main" id="{04D87466-6521-43DF-9310-1610297A8178}"/>
              </a:ext>
            </a:extLst>
          </p:cNvPr>
          <p:cNvSpPr txBox="1"/>
          <p:nvPr/>
        </p:nvSpPr>
        <p:spPr>
          <a:xfrm>
            <a:off x="1374423" y="5550920"/>
            <a:ext cx="2327563" cy="369332"/>
          </a:xfrm>
          <a:prstGeom prst="rect">
            <a:avLst/>
          </a:prstGeom>
          <a:noFill/>
        </p:spPr>
        <p:txBody>
          <a:bodyPr wrap="square" rtlCol="0">
            <a:spAutoFit/>
          </a:bodyPr>
          <a:lstStyle/>
          <a:p>
            <a:pPr algn="ctr"/>
            <a:r>
              <a:rPr lang="en-US" dirty="0"/>
              <a:t>Consumers</a:t>
            </a:r>
          </a:p>
        </p:txBody>
      </p:sp>
      <p:sp>
        <p:nvSpPr>
          <p:cNvPr id="10" name="TextBox 9">
            <a:extLst>
              <a:ext uri="{FF2B5EF4-FFF2-40B4-BE49-F238E27FC236}">
                <a16:creationId xmlns:a16="http://schemas.microsoft.com/office/drawing/2014/main" id="{6D0BDD8C-04C6-42F1-B8DD-63A7E336B22D}"/>
              </a:ext>
            </a:extLst>
          </p:cNvPr>
          <p:cNvSpPr txBox="1"/>
          <p:nvPr/>
        </p:nvSpPr>
        <p:spPr>
          <a:xfrm>
            <a:off x="8490016" y="5550920"/>
            <a:ext cx="2747385" cy="369332"/>
          </a:xfrm>
          <a:prstGeom prst="rect">
            <a:avLst/>
          </a:prstGeom>
          <a:noFill/>
        </p:spPr>
        <p:txBody>
          <a:bodyPr wrap="square" rtlCol="0">
            <a:spAutoFit/>
          </a:bodyPr>
          <a:lstStyle/>
          <a:p>
            <a:pPr algn="ctr"/>
            <a:r>
              <a:rPr lang="en-US" dirty="0"/>
              <a:t>Professionals</a:t>
            </a:r>
          </a:p>
        </p:txBody>
      </p:sp>
      <p:pic>
        <p:nvPicPr>
          <p:cNvPr id="12" name="Picture 11">
            <a:extLst>
              <a:ext uri="{FF2B5EF4-FFF2-40B4-BE49-F238E27FC236}">
                <a16:creationId xmlns:a16="http://schemas.microsoft.com/office/drawing/2014/main" id="{C231C4EA-0B4C-4251-BDE8-9E14E6C9FC05}"/>
              </a:ext>
            </a:extLst>
          </p:cNvPr>
          <p:cNvPicPr>
            <a:picLocks noChangeAspect="1"/>
          </p:cNvPicPr>
          <p:nvPr/>
        </p:nvPicPr>
        <p:blipFill>
          <a:blip r:embed="rId9"/>
          <a:stretch>
            <a:fillRect/>
          </a:stretch>
        </p:blipFill>
        <p:spPr>
          <a:xfrm>
            <a:off x="730708" y="2234343"/>
            <a:ext cx="3531014" cy="3257527"/>
          </a:xfrm>
          <a:prstGeom prst="rect">
            <a:avLst/>
          </a:prstGeom>
        </p:spPr>
      </p:pic>
      <p:pic>
        <p:nvPicPr>
          <p:cNvPr id="13" name="Picture 12">
            <a:extLst>
              <a:ext uri="{FF2B5EF4-FFF2-40B4-BE49-F238E27FC236}">
                <a16:creationId xmlns:a16="http://schemas.microsoft.com/office/drawing/2014/main" id="{17F540A5-3AB9-407C-9B5F-E99A680A53F5}"/>
              </a:ext>
            </a:extLst>
          </p:cNvPr>
          <p:cNvPicPr>
            <a:picLocks noChangeAspect="1"/>
          </p:cNvPicPr>
          <p:nvPr/>
        </p:nvPicPr>
        <p:blipFill>
          <a:blip r:embed="rId10"/>
          <a:stretch>
            <a:fillRect/>
          </a:stretch>
        </p:blipFill>
        <p:spPr>
          <a:xfrm>
            <a:off x="8330342" y="2256147"/>
            <a:ext cx="3531014" cy="3257528"/>
          </a:xfrm>
          <a:prstGeom prst="rect">
            <a:avLst/>
          </a:prstGeom>
        </p:spPr>
      </p:pic>
      <p:pic>
        <p:nvPicPr>
          <p:cNvPr id="9" name="Slide 9">
            <a:hlinkClick r:id="" action="ppaction://media"/>
            <a:extLst>
              <a:ext uri="{FF2B5EF4-FFF2-40B4-BE49-F238E27FC236}">
                <a16:creationId xmlns:a16="http://schemas.microsoft.com/office/drawing/2014/main" id="{8C98FD10-A456-45DA-86AE-312455B898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25266" y="6191116"/>
            <a:ext cx="487363" cy="487363"/>
          </a:xfrm>
          <a:prstGeom prst="rect">
            <a:avLst/>
          </a:prstGeom>
        </p:spPr>
      </p:pic>
    </p:spTree>
    <p:extLst>
      <p:ext uri="{BB962C8B-B14F-4D97-AF65-F5344CB8AC3E}">
        <p14:creationId xmlns:p14="http://schemas.microsoft.com/office/powerpoint/2010/main" val="407101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8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866</TotalTime>
  <Words>2439</Words>
  <Application>Microsoft Office PowerPoint</Application>
  <PresentationFormat>Widescreen</PresentationFormat>
  <Paragraphs>159</Paragraphs>
  <Slides>12</Slides>
  <Notes>11</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helvetica</vt:lpstr>
      <vt:lpstr>Office Theme</vt:lpstr>
      <vt:lpstr>Microeconomic Analysis for Business Decisions: oVertone Haircare</vt:lpstr>
      <vt:lpstr>Your Presenters</vt:lpstr>
      <vt:lpstr>Who oVertone Haircare is…</vt:lpstr>
      <vt:lpstr>What market structure applies to oVertone Haircare?</vt:lpstr>
      <vt:lpstr>How do oVertone’s competitors react to price changes?</vt:lpstr>
      <vt:lpstr>How does the substitution effect impact pricing strategies for oVertone?</vt:lpstr>
      <vt:lpstr>How should oVertone leverage complements and bundling to increase revenue?</vt:lpstr>
      <vt:lpstr>What should oVertone do with excess supply of a color conditioner?</vt:lpstr>
      <vt:lpstr>How can oVertone further exploit third-degree price discrimination?</vt:lpstr>
      <vt:lpstr>How should oVertone pursue customers who found them during the pandemic? </vt:lpstr>
      <vt:lpstr>Summary</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Microeconomic Analysis for Business Decisions: oVertone</dc:title>
  <dc:creator>Hill, Kayli Wynnell - (kayliwhill)</dc:creator>
  <cp:lastModifiedBy>Hosea, Sarah Connors - (sarahhosea)</cp:lastModifiedBy>
  <cp:revision>56</cp:revision>
  <dcterms:created xsi:type="dcterms:W3CDTF">2021-02-17T23:30:40Z</dcterms:created>
  <dcterms:modified xsi:type="dcterms:W3CDTF">2021-06-21T02:25:03Z</dcterms:modified>
</cp:coreProperties>
</file>